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10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11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2.xml" ContentType="application/vnd.openxmlformats-officedocument.drawingml.chart+xml"/>
  <Override PartName="/ppt/notesSlides/notesSlide10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11.xml" ContentType="application/vnd.openxmlformats-officedocument.presentationml.notesSlide+xml"/>
  <Override PartName="/ppt/charts/chart2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3" r:id="rId1"/>
    <p:sldMasterId id="2147484214" r:id="rId2"/>
    <p:sldMasterId id="2147484231" r:id="rId3"/>
    <p:sldMasterId id="2147484247" r:id="rId4"/>
    <p:sldMasterId id="2147484263" r:id="rId5"/>
  </p:sldMasterIdLst>
  <p:notesMasterIdLst>
    <p:notesMasterId r:id="rId67"/>
  </p:notesMasterIdLst>
  <p:sldIdLst>
    <p:sldId id="256" r:id="rId6"/>
    <p:sldId id="259" r:id="rId7"/>
    <p:sldId id="265" r:id="rId8"/>
    <p:sldId id="266" r:id="rId9"/>
    <p:sldId id="260" r:id="rId10"/>
    <p:sldId id="267" r:id="rId11"/>
    <p:sldId id="261" r:id="rId12"/>
    <p:sldId id="268" r:id="rId13"/>
    <p:sldId id="269" r:id="rId14"/>
    <p:sldId id="270" r:id="rId15"/>
    <p:sldId id="271" r:id="rId16"/>
    <p:sldId id="272" r:id="rId17"/>
    <p:sldId id="274" r:id="rId18"/>
    <p:sldId id="306" r:id="rId19"/>
    <p:sldId id="275" r:id="rId20"/>
    <p:sldId id="307" r:id="rId21"/>
    <p:sldId id="337" r:id="rId22"/>
    <p:sldId id="308" r:id="rId23"/>
    <p:sldId id="338" r:id="rId24"/>
    <p:sldId id="309" r:id="rId25"/>
    <p:sldId id="339" r:id="rId26"/>
    <p:sldId id="310" r:id="rId27"/>
    <p:sldId id="284" r:id="rId28"/>
    <p:sldId id="333" r:id="rId29"/>
    <p:sldId id="312" r:id="rId30"/>
    <p:sldId id="334" r:id="rId31"/>
    <p:sldId id="289" r:id="rId32"/>
    <p:sldId id="315" r:id="rId33"/>
    <p:sldId id="291" r:id="rId34"/>
    <p:sldId id="292" r:id="rId35"/>
    <p:sldId id="262" r:id="rId36"/>
    <p:sldId id="320" r:id="rId37"/>
    <p:sldId id="322" r:id="rId38"/>
    <p:sldId id="340" r:id="rId39"/>
    <p:sldId id="357" r:id="rId40"/>
    <p:sldId id="341" r:id="rId41"/>
    <p:sldId id="342" r:id="rId42"/>
    <p:sldId id="343" r:id="rId43"/>
    <p:sldId id="344" r:id="rId44"/>
    <p:sldId id="345" r:id="rId45"/>
    <p:sldId id="348" r:id="rId46"/>
    <p:sldId id="323" r:id="rId47"/>
    <p:sldId id="316" r:id="rId48"/>
    <p:sldId id="317" r:id="rId49"/>
    <p:sldId id="298" r:id="rId50"/>
    <p:sldId id="299" r:id="rId51"/>
    <p:sldId id="300" r:id="rId52"/>
    <p:sldId id="349" r:id="rId53"/>
    <p:sldId id="350" r:id="rId54"/>
    <p:sldId id="324" r:id="rId55"/>
    <p:sldId id="351" r:id="rId56"/>
    <p:sldId id="302" r:id="rId57"/>
    <p:sldId id="352" r:id="rId58"/>
    <p:sldId id="353" r:id="rId59"/>
    <p:sldId id="354" r:id="rId60"/>
    <p:sldId id="355" r:id="rId61"/>
    <p:sldId id="356" r:id="rId62"/>
    <p:sldId id="263" r:id="rId63"/>
    <p:sldId id="303" r:id="rId64"/>
    <p:sldId id="318" r:id="rId65"/>
    <p:sldId id="305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Vaalea tyyli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 showGuides="1">
      <p:cViewPr varScale="1">
        <p:scale>
          <a:sx n="96" d="100"/>
          <a:sy n="96" d="100"/>
        </p:scale>
        <p:origin x="-107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grid\yhteiset\Talouspolitiikka%20ja%20kest&#228;v&#228;%20kasvu\Barometri\Kev&#228;t2016\Barokuvat_I_kev&#228;t2016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grid\yhteiset\Talouspolitiikka%20ja%20kest&#228;v&#228;%20kasvu\Barometri\Kev&#228;t2016\Barokuvat_I_kev&#228;t2016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id\yhteiset\Talouspolitiikka%20ja%20kest&#228;v&#228;%20kasvu\Barometri\Kev&#228;t2016\Barokuvat_I_kev&#228;t2016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id\yhteiset\Talouspolitiikka%20ja%20kest&#228;v&#228;%20kasvu\Barometri\Kev&#228;t2016\Barokuvat_I_kev&#228;t2016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id\yhteiset\Talouspolitiikka%20ja%20kest&#228;v&#228;%20kasvu\Barometri\Kev&#228;t2016\Barokuvat_I_kev&#228;t2016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grid\yhteiset\Talouspolitiikka%20ja%20kest&#228;v&#228;%20kasvu\Barometri\Kev&#228;t2016\Barokuvat_I_kev&#228;t2016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id\yhteiset\Talouspolitiikka%20ja%20kest&#228;v&#228;%20kasvu\Barometri\Kev&#228;t2016\Barokuvat_II_kevat2016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id\yhteiset\Talouspolitiikka%20ja%20kest&#228;v&#228;%20kasvu\Barometri\Kev&#228;t2016\Barokuvat_II_kevat2016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grid\yhteiset\Talouspolitiikka%20ja%20kest&#228;v&#228;%20kasvu\Barometri\Kev&#228;t2016\Barokuvat_I_kev&#228;t2016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id\yhteiset\Talouspolitiikka%20ja%20kest&#228;v&#228;%20kasvu\Barometri\Kev&#228;t2016\Barokuvat_I_kev&#228;t2016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grid\yhteiset\Talouspolitiikka%20ja%20kest&#228;v&#228;%20kasvu\Barometri\Kev&#228;t2016\Barokuvat_I_kev&#228;t2016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id\yhteiset\Talouspolitiikka%20ja%20kest&#228;v&#228;%20kasvu\Barometri\Kev&#228;t2016\Barokuvat_I_kev&#228;t2016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id\yhteiset\Talouspolitiikka%20ja%20kest&#228;v&#228;%20kasvu\Barometri\Kev&#228;t2016\Barokuvat_II_kevat2016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id\yhteiset\Talouspolitiikka%20ja%20kest&#228;v&#228;%20kasvu\Barometri\Kev&#228;t2016\Barokuvat_II_kevat2016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id\yhteiset\Talouspolitiikka%20ja%20kest&#228;v&#228;%20kasvu\Barometri\Kev&#228;t2016\Barokuvat_II_kevat2016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id\yhteiset\Talouspolitiikka%20ja%20kest&#228;v&#228;%20kasvu\Barometri\Kev&#228;t2016\Barokuvat_II_kevat2016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grid\yhteiset\Talouspolitiikka%20ja%20kest&#228;v&#228;%20kasvu\Barometri\Kev&#228;t2016\Barokuvat_I_kev&#228;t2016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grid\yhteiset\Talouspolitiikka%20ja%20kest&#228;v&#228;%20kasvu\Barometri\Kev&#228;t2016\Barokuvat_I_kev&#228;t2016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grid\yhteiset\Talouspolitiikka%20ja%20kest&#228;v&#228;%20kasvu\Barometri\Kev&#228;t2016\Barokuvat_I_kev&#228;t20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id\yhteiset\Talouspolitiikka%20ja%20kest&#228;v&#228;%20kasvu\Barometri\Kev&#228;t2016\Barokuvat_I_kev&#228;t2016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grid\yhteiset\Talouspolitiikka%20ja%20kest&#228;v&#228;%20kasvu\Barometri\Kev&#228;t2016\Barokuvat_I_kev&#228;t2016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grid\yhteiset\Talouspolitiikka%20ja%20kest&#228;v&#228;%20kasvu\Barometri\Kev&#228;t2016\Barokuvat_I_kev&#228;t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93637696952801"/>
          <c:y val="3.9988801399824997E-2"/>
          <c:w val="0.760406510060332"/>
          <c:h val="0.83631636045493496"/>
        </c:manualLayout>
      </c:layout>
      <c:lineChart>
        <c:grouping val="standard"/>
        <c:varyColors val="0"/>
        <c:ser>
          <c:idx val="0"/>
          <c:order val="0"/>
          <c:tx>
            <c:strRef>
              <c:f>'luvut I'!$A$6</c:f>
              <c:strCache>
                <c:ptCount val="1"/>
                <c:pt idx="0">
                  <c:v>Suhdannenäkymät</c:v>
                </c:pt>
              </c:strCache>
            </c:strRef>
          </c:tx>
          <c:marker>
            <c:symbol val="none"/>
          </c:marker>
          <c:cat>
            <c:strRef>
              <c:f>'luvut I'!$D$5:$AH$5</c:f>
              <c:strCache>
                <c:ptCount val="31"/>
                <c:pt idx="0">
                  <c:v>I/01</c:v>
                </c:pt>
                <c:pt idx="1">
                  <c:v>II/01</c:v>
                </c:pt>
                <c:pt idx="2">
                  <c:v>I/02</c:v>
                </c:pt>
                <c:pt idx="3">
                  <c:v>II/02</c:v>
                </c:pt>
                <c:pt idx="4">
                  <c:v>I/03</c:v>
                </c:pt>
                <c:pt idx="5">
                  <c:v>II/03</c:v>
                </c:pt>
                <c:pt idx="6">
                  <c:v>I/04</c:v>
                </c:pt>
                <c:pt idx="7">
                  <c:v>II/04</c:v>
                </c:pt>
                <c:pt idx="8">
                  <c:v>I/05</c:v>
                </c:pt>
                <c:pt idx="9">
                  <c:v>II/05</c:v>
                </c:pt>
                <c:pt idx="10">
                  <c:v>I/06</c:v>
                </c:pt>
                <c:pt idx="11">
                  <c:v>II/06</c:v>
                </c:pt>
                <c:pt idx="12">
                  <c:v>I/07</c:v>
                </c:pt>
                <c:pt idx="13">
                  <c:v>II/07</c:v>
                </c:pt>
                <c:pt idx="14">
                  <c:v>I/08</c:v>
                </c:pt>
                <c:pt idx="15">
                  <c:v>II/08</c:v>
                </c:pt>
                <c:pt idx="16">
                  <c:v>I/09</c:v>
                </c:pt>
                <c:pt idx="17">
                  <c:v>II/09</c:v>
                </c:pt>
                <c:pt idx="18">
                  <c:v>I/10</c:v>
                </c:pt>
                <c:pt idx="19">
                  <c:v>II/10</c:v>
                </c:pt>
                <c:pt idx="20">
                  <c:v>I/11</c:v>
                </c:pt>
                <c:pt idx="21">
                  <c:v>II/11</c:v>
                </c:pt>
                <c:pt idx="22">
                  <c:v>I/12</c:v>
                </c:pt>
                <c:pt idx="23">
                  <c:v>II/12</c:v>
                </c:pt>
                <c:pt idx="24">
                  <c:v>I/13</c:v>
                </c:pt>
                <c:pt idx="25">
                  <c:v>II/13</c:v>
                </c:pt>
                <c:pt idx="26">
                  <c:v>I/14</c:v>
                </c:pt>
                <c:pt idx="27">
                  <c:v>II/14</c:v>
                </c:pt>
                <c:pt idx="28">
                  <c:v>I/15</c:v>
                </c:pt>
                <c:pt idx="29">
                  <c:v>II/15</c:v>
                </c:pt>
                <c:pt idx="30">
                  <c:v>I/16</c:v>
                </c:pt>
              </c:strCache>
            </c:strRef>
          </c:cat>
          <c:val>
            <c:numRef>
              <c:f>'luvut I'!$D$6:$AH$6</c:f>
              <c:numCache>
                <c:formatCode>General</c:formatCode>
                <c:ptCount val="31"/>
                <c:pt idx="0">
                  <c:v>21</c:v>
                </c:pt>
                <c:pt idx="1">
                  <c:v>20</c:v>
                </c:pt>
                <c:pt idx="2">
                  <c:v>8</c:v>
                </c:pt>
                <c:pt idx="3">
                  <c:v>25</c:v>
                </c:pt>
                <c:pt idx="4">
                  <c:v>18</c:v>
                </c:pt>
                <c:pt idx="5">
                  <c:v>15</c:v>
                </c:pt>
                <c:pt idx="6">
                  <c:v>19</c:v>
                </c:pt>
                <c:pt idx="7">
                  <c:v>30</c:v>
                </c:pt>
                <c:pt idx="8">
                  <c:v>32</c:v>
                </c:pt>
                <c:pt idx="9">
                  <c:v>32</c:v>
                </c:pt>
                <c:pt idx="10">
                  <c:v>33</c:v>
                </c:pt>
                <c:pt idx="11">
                  <c:v>35</c:v>
                </c:pt>
                <c:pt idx="12">
                  <c:v>34</c:v>
                </c:pt>
                <c:pt idx="13">
                  <c:v>34</c:v>
                </c:pt>
                <c:pt idx="14">
                  <c:v>31</c:v>
                </c:pt>
                <c:pt idx="15">
                  <c:v>24</c:v>
                </c:pt>
                <c:pt idx="16">
                  <c:v>6</c:v>
                </c:pt>
                <c:pt idx="17">
                  <c:v>-25</c:v>
                </c:pt>
                <c:pt idx="18">
                  <c:v>-8</c:v>
                </c:pt>
                <c:pt idx="19">
                  <c:v>25</c:v>
                </c:pt>
                <c:pt idx="20">
                  <c:v>40</c:v>
                </c:pt>
                <c:pt idx="21">
                  <c:v>34</c:v>
                </c:pt>
                <c:pt idx="22">
                  <c:v>24</c:v>
                </c:pt>
                <c:pt idx="23">
                  <c:v>0</c:v>
                </c:pt>
                <c:pt idx="24">
                  <c:v>5</c:v>
                </c:pt>
                <c:pt idx="25">
                  <c:v>4</c:v>
                </c:pt>
                <c:pt idx="26">
                  <c:v>16</c:v>
                </c:pt>
                <c:pt idx="27">
                  <c:v>8</c:v>
                </c:pt>
                <c:pt idx="28">
                  <c:v>-7</c:v>
                </c:pt>
                <c:pt idx="29">
                  <c:v>9</c:v>
                </c:pt>
                <c:pt idx="30">
                  <c:v>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846464"/>
        <c:axId val="496424576"/>
      </c:lineChart>
      <c:lineChart>
        <c:grouping val="standard"/>
        <c:varyColors val="0"/>
        <c:ser>
          <c:idx val="1"/>
          <c:order val="1"/>
          <c:tx>
            <c:strRef>
              <c:f>'luvut I'!$A$7</c:f>
              <c:strCache>
                <c:ptCount val="1"/>
                <c:pt idx="0">
                  <c:v>BKT:n työpäiväkorjattu volyymin muutos, % (ed. vuosi)</c:v>
                </c:pt>
              </c:strCache>
            </c:strRef>
          </c:tx>
          <c:spPr>
            <a:ln w="28575" cap="flat" cmpd="sng" algn="ctr">
              <a:solidFill>
                <a:schemeClr val="accent3"/>
              </a:solidFill>
              <a:prstDash val="solid"/>
            </a:ln>
            <a:effectLst/>
          </c:spPr>
          <c:marker>
            <c:symbol val="none"/>
          </c:marker>
          <c:cat>
            <c:strRef>
              <c:f>'luvut I'!$D$5:$AH$5</c:f>
              <c:strCache>
                <c:ptCount val="31"/>
                <c:pt idx="0">
                  <c:v>I/01</c:v>
                </c:pt>
                <c:pt idx="1">
                  <c:v>II/01</c:v>
                </c:pt>
                <c:pt idx="2">
                  <c:v>I/02</c:v>
                </c:pt>
                <c:pt idx="3">
                  <c:v>II/02</c:v>
                </c:pt>
                <c:pt idx="4">
                  <c:v>I/03</c:v>
                </c:pt>
                <c:pt idx="5">
                  <c:v>II/03</c:v>
                </c:pt>
                <c:pt idx="6">
                  <c:v>I/04</c:v>
                </c:pt>
                <c:pt idx="7">
                  <c:v>II/04</c:v>
                </c:pt>
                <c:pt idx="8">
                  <c:v>I/05</c:v>
                </c:pt>
                <c:pt idx="9">
                  <c:v>II/05</c:v>
                </c:pt>
                <c:pt idx="10">
                  <c:v>I/06</c:v>
                </c:pt>
                <c:pt idx="11">
                  <c:v>II/06</c:v>
                </c:pt>
                <c:pt idx="12">
                  <c:v>I/07</c:v>
                </c:pt>
                <c:pt idx="13">
                  <c:v>II/07</c:v>
                </c:pt>
                <c:pt idx="14">
                  <c:v>I/08</c:v>
                </c:pt>
                <c:pt idx="15">
                  <c:v>II/08</c:v>
                </c:pt>
                <c:pt idx="16">
                  <c:v>I/09</c:v>
                </c:pt>
                <c:pt idx="17">
                  <c:v>II/09</c:v>
                </c:pt>
                <c:pt idx="18">
                  <c:v>I/10</c:v>
                </c:pt>
                <c:pt idx="19">
                  <c:v>II/10</c:v>
                </c:pt>
                <c:pt idx="20">
                  <c:v>I/11</c:v>
                </c:pt>
                <c:pt idx="21">
                  <c:v>II/11</c:v>
                </c:pt>
                <c:pt idx="22">
                  <c:v>I/12</c:v>
                </c:pt>
                <c:pt idx="23">
                  <c:v>II/12</c:v>
                </c:pt>
                <c:pt idx="24">
                  <c:v>I/13</c:v>
                </c:pt>
                <c:pt idx="25">
                  <c:v>II/13</c:v>
                </c:pt>
                <c:pt idx="26">
                  <c:v>I/14</c:v>
                </c:pt>
                <c:pt idx="27">
                  <c:v>II/14</c:v>
                </c:pt>
                <c:pt idx="28">
                  <c:v>I/15</c:v>
                </c:pt>
                <c:pt idx="29">
                  <c:v>II/15</c:v>
                </c:pt>
                <c:pt idx="30">
                  <c:v>I/16</c:v>
                </c:pt>
              </c:strCache>
            </c:strRef>
          </c:cat>
          <c:val>
            <c:numRef>
              <c:f>'luvut I'!$D$7:$AH$7</c:f>
              <c:numCache>
                <c:formatCode>0.0</c:formatCode>
                <c:ptCount val="31"/>
                <c:pt idx="0">
                  <c:v>3.4808199715851433</c:v>
                </c:pt>
                <c:pt idx="1">
                  <c:v>1.0721247563352825</c:v>
                </c:pt>
                <c:pt idx="2">
                  <c:v>2.0103952142787094</c:v>
                </c:pt>
                <c:pt idx="3">
                  <c:v>2.5378084060493449</c:v>
                </c:pt>
                <c:pt idx="4">
                  <c:v>1.7833109017496636</c:v>
                </c:pt>
                <c:pt idx="5">
                  <c:v>2.518579686209744</c:v>
                </c:pt>
                <c:pt idx="6">
                  <c:v>3.5726092089728456</c:v>
                </c:pt>
                <c:pt idx="7">
                  <c:v>4.6807177697230049</c:v>
                </c:pt>
                <c:pt idx="8">
                  <c:v>2.8589015799192943</c:v>
                </c:pt>
                <c:pt idx="9">
                  <c:v>1.0024366263412132</c:v>
                </c:pt>
                <c:pt idx="10">
                  <c:v>4.1647272646674196</c:v>
                </c:pt>
                <c:pt idx="11">
                  <c:v>4.2154269389482595</c:v>
                </c:pt>
                <c:pt idx="12">
                  <c:v>5.4110988169205889</c:v>
                </c:pt>
                <c:pt idx="13">
                  <c:v>5.8622860275752835</c:v>
                </c:pt>
                <c:pt idx="14">
                  <c:v>1.572498435576011</c:v>
                </c:pt>
                <c:pt idx="15">
                  <c:v>-2.8330839759082362</c:v>
                </c:pt>
                <c:pt idx="16">
                  <c:v>-8.9510711872490969</c:v>
                </c:pt>
                <c:pt idx="17">
                  <c:v>-6.5834929032512788</c:v>
                </c:pt>
                <c:pt idx="18">
                  <c:v>3.8285240319552973</c:v>
                </c:pt>
                <c:pt idx="19">
                  <c:v>4.8814504881450489</c:v>
                </c:pt>
                <c:pt idx="20">
                  <c:v>2.0623107971745709</c:v>
                </c:pt>
                <c:pt idx="21">
                  <c:v>0.62459703417150225</c:v>
                </c:pt>
                <c:pt idx="22">
                  <c:v>-1.2605820923191002</c:v>
                </c:pt>
                <c:pt idx="23">
                  <c:v>-3.1015978535100719</c:v>
                </c:pt>
                <c:pt idx="24">
                  <c:v>-1.3</c:v>
                </c:pt>
                <c:pt idx="25">
                  <c:v>8.6789411691773607E-2</c:v>
                </c:pt>
                <c:pt idx="26">
                  <c:v>-0.3</c:v>
                </c:pt>
                <c:pt idx="27" formatCode="General">
                  <c:v>-0.7</c:v>
                </c:pt>
                <c:pt idx="28" formatCode="General">
                  <c:v>0.7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211520"/>
        <c:axId val="496425152"/>
      </c:lineChart>
      <c:catAx>
        <c:axId val="47884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fi-FI"/>
          </a:p>
        </c:txPr>
        <c:crossAx val="496424576"/>
        <c:crossesAt val="-90"/>
        <c:auto val="0"/>
        <c:lblAlgn val="ctr"/>
        <c:lblOffset val="100"/>
        <c:tickLblSkip val="2"/>
        <c:tickMarkSkip val="2"/>
        <c:noMultiLvlLbl val="0"/>
      </c:catAx>
      <c:valAx>
        <c:axId val="496424576"/>
        <c:scaling>
          <c:orientation val="minMax"/>
          <c:max val="90"/>
          <c:min val="-90"/>
        </c:scaling>
        <c:delete val="0"/>
        <c:axPos val="l"/>
        <c:title>
          <c:tx>
            <c:rich>
              <a:bodyPr/>
              <a:lstStyle/>
              <a:p>
                <a:pPr>
                  <a:defRPr sz="1400" b="0">
                    <a:solidFill>
                      <a:schemeClr val="accent1"/>
                    </a:solidFill>
                  </a:defRPr>
                </a:pPr>
                <a:r>
                  <a:rPr lang="fi-FI" sz="1400" b="0">
                    <a:solidFill>
                      <a:schemeClr val="accent1"/>
                    </a:solidFill>
                  </a:rPr>
                  <a:t>Suhdannenäkymien saldoluku</a:t>
                </a:r>
              </a:p>
            </c:rich>
          </c:tx>
          <c:layout>
            <c:manualLayout>
              <c:xMode val="edge"/>
              <c:yMode val="edge"/>
              <c:x val="1.16108719258327E-2"/>
              <c:y val="0.2126467191601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>
                <a:solidFill>
                  <a:schemeClr val="tx2"/>
                </a:solidFill>
              </a:defRPr>
            </a:pPr>
            <a:endParaRPr lang="fi-FI"/>
          </a:p>
        </c:txPr>
        <c:crossAx val="478846464"/>
        <c:crosses val="autoZero"/>
        <c:crossBetween val="midCat"/>
        <c:majorUnit val="20"/>
      </c:valAx>
      <c:catAx>
        <c:axId val="479211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96425152"/>
        <c:crossesAt val="-8"/>
        <c:auto val="0"/>
        <c:lblAlgn val="ctr"/>
        <c:lblOffset val="100"/>
        <c:noMultiLvlLbl val="0"/>
      </c:catAx>
      <c:valAx>
        <c:axId val="496425152"/>
        <c:scaling>
          <c:orientation val="minMax"/>
          <c:max val="10"/>
          <c:min val="-10"/>
        </c:scaling>
        <c:delete val="0"/>
        <c:axPos val="r"/>
        <c:title>
          <c:tx>
            <c:rich>
              <a:bodyPr/>
              <a:lstStyle/>
              <a:p>
                <a:pPr>
                  <a:defRPr sz="1400" b="0">
                    <a:solidFill>
                      <a:schemeClr val="accent3"/>
                    </a:solidFill>
                  </a:defRPr>
                </a:pPr>
                <a:r>
                  <a:rPr lang="fi-FI" sz="1400" b="0">
                    <a:solidFill>
                      <a:schemeClr val="accent3"/>
                    </a:solidFill>
                  </a:rPr>
                  <a:t>Bkt:n määrän muutos, %</a:t>
                </a:r>
              </a:p>
            </c:rich>
          </c:tx>
          <c:layout>
            <c:manualLayout>
              <c:xMode val="edge"/>
              <c:yMode val="edge"/>
              <c:x val="0.96314371306498003"/>
              <c:y val="0.27442869641295298"/>
            </c:manualLayout>
          </c:layout>
          <c:overlay val="0"/>
        </c:title>
        <c:numFmt formatCode="0.0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400">
                <a:solidFill>
                  <a:schemeClr val="accent3"/>
                </a:solidFill>
              </a:defRPr>
            </a:pPr>
            <a:endParaRPr lang="fi-FI"/>
          </a:p>
        </c:txPr>
        <c:crossAx val="479211520"/>
        <c:crosses val="max"/>
        <c:crossBetween val="midCat"/>
        <c:majorUnit val="2"/>
      </c:val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59732433921797E-2"/>
          <c:y val="1.30241230573797E-2"/>
          <c:w val="0.91555454013843995"/>
          <c:h val="0.865536723163842"/>
        </c:manualLayout>
      </c:layout>
      <c:lineChart>
        <c:grouping val="standard"/>
        <c:varyColors val="0"/>
        <c:ser>
          <c:idx val="0"/>
          <c:order val="0"/>
          <c:tx>
            <c:strRef>
              <c:f>'luvut I'!$A$51</c:f>
              <c:strCache>
                <c:ptCount val="1"/>
                <c:pt idx="0">
                  <c:v>Henkilökuntaodotukset 12 kuukaudelle</c:v>
                </c:pt>
              </c:strCache>
            </c:strRef>
          </c:tx>
          <c:marker>
            <c:symbol val="none"/>
          </c:marker>
          <c:cat>
            <c:strRef>
              <c:f>'luvut I'!$AD$48:$BH$48</c:f>
              <c:strCache>
                <c:ptCount val="31"/>
                <c:pt idx="0">
                  <c:v>I/01</c:v>
                </c:pt>
                <c:pt idx="1">
                  <c:v>II/01</c:v>
                </c:pt>
                <c:pt idx="2">
                  <c:v>I/02</c:v>
                </c:pt>
                <c:pt idx="3">
                  <c:v>II/02</c:v>
                </c:pt>
                <c:pt idx="4">
                  <c:v>I/03</c:v>
                </c:pt>
                <c:pt idx="5">
                  <c:v>II/03</c:v>
                </c:pt>
                <c:pt idx="6">
                  <c:v>I/04</c:v>
                </c:pt>
                <c:pt idx="7">
                  <c:v>II/04</c:v>
                </c:pt>
                <c:pt idx="8">
                  <c:v>I/05</c:v>
                </c:pt>
                <c:pt idx="9">
                  <c:v>II/05</c:v>
                </c:pt>
                <c:pt idx="10">
                  <c:v>I/06</c:v>
                </c:pt>
                <c:pt idx="11">
                  <c:v>II/06</c:v>
                </c:pt>
                <c:pt idx="12">
                  <c:v>I/07</c:v>
                </c:pt>
                <c:pt idx="13">
                  <c:v>II/07</c:v>
                </c:pt>
                <c:pt idx="14">
                  <c:v>I/08</c:v>
                </c:pt>
                <c:pt idx="15">
                  <c:v>II/08</c:v>
                </c:pt>
                <c:pt idx="16">
                  <c:v>I/09</c:v>
                </c:pt>
                <c:pt idx="17">
                  <c:v>II/09</c:v>
                </c:pt>
                <c:pt idx="18">
                  <c:v>I/10</c:v>
                </c:pt>
                <c:pt idx="19">
                  <c:v>II/10</c:v>
                </c:pt>
                <c:pt idx="20">
                  <c:v>I/11</c:v>
                </c:pt>
                <c:pt idx="21">
                  <c:v>II/11</c:v>
                </c:pt>
                <c:pt idx="22">
                  <c:v>I/12</c:v>
                </c:pt>
                <c:pt idx="23">
                  <c:v>II/12</c:v>
                </c:pt>
                <c:pt idx="24">
                  <c:v>I/13</c:v>
                </c:pt>
                <c:pt idx="25">
                  <c:v>II/13</c:v>
                </c:pt>
                <c:pt idx="26">
                  <c:v>I/14</c:v>
                </c:pt>
                <c:pt idx="27">
                  <c:v>II/14</c:v>
                </c:pt>
                <c:pt idx="28">
                  <c:v>I/15</c:v>
                </c:pt>
                <c:pt idx="29">
                  <c:v>II/15</c:v>
                </c:pt>
                <c:pt idx="30">
                  <c:v>I/16</c:v>
                </c:pt>
              </c:strCache>
            </c:strRef>
          </c:cat>
          <c:val>
            <c:numRef>
              <c:f>'luvut I'!$AD$51:$BH$51</c:f>
              <c:numCache>
                <c:formatCode>0</c:formatCode>
                <c:ptCount val="31"/>
                <c:pt idx="0">
                  <c:v>20</c:v>
                </c:pt>
                <c:pt idx="1">
                  <c:v>17</c:v>
                </c:pt>
                <c:pt idx="2">
                  <c:v>15</c:v>
                </c:pt>
                <c:pt idx="3">
                  <c:v>10</c:v>
                </c:pt>
                <c:pt idx="4">
                  <c:v>12</c:v>
                </c:pt>
                <c:pt idx="5">
                  <c:v>13</c:v>
                </c:pt>
                <c:pt idx="6">
                  <c:v>15</c:v>
                </c:pt>
                <c:pt idx="7">
                  <c:v>16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20</c:v>
                </c:pt>
                <c:pt idx="12">
                  <c:v>18</c:v>
                </c:pt>
                <c:pt idx="13">
                  <c:v>19</c:v>
                </c:pt>
                <c:pt idx="14">
                  <c:v>24</c:v>
                </c:pt>
                <c:pt idx="15">
                  <c:v>14</c:v>
                </c:pt>
                <c:pt idx="16">
                  <c:v>-8</c:v>
                </c:pt>
                <c:pt idx="17">
                  <c:v>-4</c:v>
                </c:pt>
                <c:pt idx="18">
                  <c:v>12</c:v>
                </c:pt>
                <c:pt idx="19">
                  <c:v>17</c:v>
                </c:pt>
                <c:pt idx="20" formatCode="General">
                  <c:v>17</c:v>
                </c:pt>
                <c:pt idx="21" formatCode="General">
                  <c:v>13</c:v>
                </c:pt>
                <c:pt idx="22" formatCode="General">
                  <c:v>10</c:v>
                </c:pt>
                <c:pt idx="23" formatCode="General">
                  <c:v>6</c:v>
                </c:pt>
                <c:pt idx="24" formatCode="General">
                  <c:v>8</c:v>
                </c:pt>
                <c:pt idx="25" formatCode="General">
                  <c:v>6</c:v>
                </c:pt>
                <c:pt idx="26" formatCode="General">
                  <c:v>8</c:v>
                </c:pt>
                <c:pt idx="27" formatCode="General">
                  <c:v>6</c:v>
                </c:pt>
                <c:pt idx="28" formatCode="General">
                  <c:v>0</c:v>
                </c:pt>
                <c:pt idx="29" formatCode="General">
                  <c:v>5</c:v>
                </c:pt>
                <c:pt idx="30" formatCode="General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1224576"/>
        <c:axId val="547742848"/>
      </c:lineChart>
      <c:catAx>
        <c:axId val="53122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fi-FI"/>
          </a:p>
        </c:txPr>
        <c:crossAx val="547742848"/>
        <c:crossesAt val="-20"/>
        <c:auto val="1"/>
        <c:lblAlgn val="ctr"/>
        <c:lblOffset val="100"/>
        <c:tickLblSkip val="2"/>
        <c:tickMarkSkip val="2"/>
        <c:noMultiLvlLbl val="0"/>
      </c:catAx>
      <c:valAx>
        <c:axId val="547742848"/>
        <c:scaling>
          <c:orientation val="minMax"/>
          <c:max val="40"/>
          <c:min val="-2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fi-FI"/>
          </a:p>
        </c:txPr>
        <c:crossAx val="531224576"/>
        <c:crosses val="autoZero"/>
        <c:crossBetween val="midCat"/>
        <c:majorUnit val="10"/>
        <c:minorUnit val="5"/>
      </c:valAx>
      <c:spPr>
        <a:solidFill>
          <a:schemeClr val="lt1"/>
        </a:solidFill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43714363290797E-2"/>
          <c:y val="2.4854492654613401E-2"/>
          <c:w val="0.93159163912801801"/>
          <c:h val="0.88192090395480305"/>
        </c:manualLayout>
      </c:layout>
      <c:lineChart>
        <c:grouping val="standard"/>
        <c:varyColors val="0"/>
        <c:ser>
          <c:idx val="0"/>
          <c:order val="0"/>
          <c:tx>
            <c:strRef>
              <c:f>'luvut I'!$A$55</c:f>
              <c:strCache>
                <c:ptCount val="1"/>
                <c:pt idx="0">
                  <c:v>Tuotantokustannusodotukset 12 kuukaudelle</c:v>
                </c:pt>
              </c:strCache>
            </c:strRef>
          </c:tx>
          <c:marker>
            <c:symbol val="none"/>
          </c:marker>
          <c:cat>
            <c:strRef>
              <c:f>'luvut I'!$AD$48:$BH$48</c:f>
              <c:strCache>
                <c:ptCount val="31"/>
                <c:pt idx="0">
                  <c:v>I/01</c:v>
                </c:pt>
                <c:pt idx="1">
                  <c:v>II/01</c:v>
                </c:pt>
                <c:pt idx="2">
                  <c:v>I/02</c:v>
                </c:pt>
                <c:pt idx="3">
                  <c:v>II/02</c:v>
                </c:pt>
                <c:pt idx="4">
                  <c:v>I/03</c:v>
                </c:pt>
                <c:pt idx="5">
                  <c:v>II/03</c:v>
                </c:pt>
                <c:pt idx="6">
                  <c:v>I/04</c:v>
                </c:pt>
                <c:pt idx="7">
                  <c:v>II/04</c:v>
                </c:pt>
                <c:pt idx="8">
                  <c:v>I/05</c:v>
                </c:pt>
                <c:pt idx="9">
                  <c:v>II/05</c:v>
                </c:pt>
                <c:pt idx="10">
                  <c:v>I/06</c:v>
                </c:pt>
                <c:pt idx="11">
                  <c:v>II/06</c:v>
                </c:pt>
                <c:pt idx="12">
                  <c:v>I/07</c:v>
                </c:pt>
                <c:pt idx="13">
                  <c:v>II/07</c:v>
                </c:pt>
                <c:pt idx="14">
                  <c:v>I/08</c:v>
                </c:pt>
                <c:pt idx="15">
                  <c:v>II/08</c:v>
                </c:pt>
                <c:pt idx="16">
                  <c:v>I/09</c:v>
                </c:pt>
                <c:pt idx="17">
                  <c:v>II/09</c:v>
                </c:pt>
                <c:pt idx="18">
                  <c:v>I/10</c:v>
                </c:pt>
                <c:pt idx="19">
                  <c:v>II/10</c:v>
                </c:pt>
                <c:pt idx="20">
                  <c:v>I/11</c:v>
                </c:pt>
                <c:pt idx="21">
                  <c:v>II/11</c:v>
                </c:pt>
                <c:pt idx="22">
                  <c:v>I/12</c:v>
                </c:pt>
                <c:pt idx="23">
                  <c:v>II/12</c:v>
                </c:pt>
                <c:pt idx="24">
                  <c:v>I/13</c:v>
                </c:pt>
                <c:pt idx="25">
                  <c:v>II/13</c:v>
                </c:pt>
                <c:pt idx="26">
                  <c:v>I/14</c:v>
                </c:pt>
                <c:pt idx="27">
                  <c:v>II/14</c:v>
                </c:pt>
                <c:pt idx="28">
                  <c:v>I/15</c:v>
                </c:pt>
                <c:pt idx="29">
                  <c:v>II/15</c:v>
                </c:pt>
                <c:pt idx="30">
                  <c:v>I/16</c:v>
                </c:pt>
              </c:strCache>
            </c:strRef>
          </c:cat>
          <c:val>
            <c:numRef>
              <c:f>'luvut I'!$AD$55:$BH$55</c:f>
              <c:numCache>
                <c:formatCode>0</c:formatCode>
                <c:ptCount val="31"/>
                <c:pt idx="0">
                  <c:v>42</c:v>
                </c:pt>
                <c:pt idx="1">
                  <c:v>31</c:v>
                </c:pt>
                <c:pt idx="2">
                  <c:v>33</c:v>
                </c:pt>
                <c:pt idx="3">
                  <c:v>30</c:v>
                </c:pt>
                <c:pt idx="4">
                  <c:v>30</c:v>
                </c:pt>
                <c:pt idx="5">
                  <c:v>31</c:v>
                </c:pt>
                <c:pt idx="6">
                  <c:v>30</c:v>
                </c:pt>
                <c:pt idx="7">
                  <c:v>35</c:v>
                </c:pt>
                <c:pt idx="8">
                  <c:v>32</c:v>
                </c:pt>
                <c:pt idx="9">
                  <c:v>35</c:v>
                </c:pt>
                <c:pt idx="10">
                  <c:v>26</c:v>
                </c:pt>
                <c:pt idx="11">
                  <c:v>32</c:v>
                </c:pt>
                <c:pt idx="12">
                  <c:v>33</c:v>
                </c:pt>
                <c:pt idx="13">
                  <c:v>39</c:v>
                </c:pt>
                <c:pt idx="14">
                  <c:v>45</c:v>
                </c:pt>
                <c:pt idx="15">
                  <c:v>43</c:v>
                </c:pt>
                <c:pt idx="16">
                  <c:v>14</c:v>
                </c:pt>
                <c:pt idx="17">
                  <c:v>12</c:v>
                </c:pt>
                <c:pt idx="18">
                  <c:v>19</c:v>
                </c:pt>
                <c:pt idx="19">
                  <c:v>31</c:v>
                </c:pt>
                <c:pt idx="20">
                  <c:v>35</c:v>
                </c:pt>
                <c:pt idx="21" formatCode="General">
                  <c:v>40</c:v>
                </c:pt>
                <c:pt idx="22" formatCode="General">
                  <c:v>37</c:v>
                </c:pt>
                <c:pt idx="23" formatCode="General">
                  <c:v>34</c:v>
                </c:pt>
                <c:pt idx="24" formatCode="General">
                  <c:v>33</c:v>
                </c:pt>
                <c:pt idx="25" formatCode="General">
                  <c:v>33</c:v>
                </c:pt>
                <c:pt idx="26" formatCode="General">
                  <c:v>32</c:v>
                </c:pt>
                <c:pt idx="27" formatCode="General">
                  <c:v>32</c:v>
                </c:pt>
                <c:pt idx="28" formatCode="General">
                  <c:v>29</c:v>
                </c:pt>
                <c:pt idx="29" formatCode="General">
                  <c:v>36</c:v>
                </c:pt>
                <c:pt idx="30" formatCode="General">
                  <c:v>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0915328"/>
        <c:axId val="547745152"/>
      </c:lineChart>
      <c:catAx>
        <c:axId val="53091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fi-FI"/>
          </a:p>
        </c:txPr>
        <c:crossAx val="547745152"/>
        <c:crossesAt val="-20"/>
        <c:auto val="0"/>
        <c:lblAlgn val="ctr"/>
        <c:lblOffset val="100"/>
        <c:tickLblSkip val="2"/>
        <c:tickMarkSkip val="2"/>
        <c:noMultiLvlLbl val="0"/>
      </c:catAx>
      <c:valAx>
        <c:axId val="547745152"/>
        <c:scaling>
          <c:orientation val="minMax"/>
          <c:max val="6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fi-FI"/>
          </a:p>
        </c:txPr>
        <c:crossAx val="530915328"/>
        <c:crosses val="autoZero"/>
        <c:crossBetween val="midCat"/>
        <c:majorUnit val="10"/>
      </c:valAx>
      <c:spPr>
        <a:solidFill>
          <a:schemeClr val="lt1"/>
        </a:solidFill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48935705632599"/>
          <c:y val="3.98656305441362E-2"/>
          <c:w val="0.87267061095721099"/>
          <c:h val="0.85925452444467498"/>
        </c:manualLayout>
      </c:layout>
      <c:lineChart>
        <c:grouping val="standard"/>
        <c:varyColors val="0"/>
        <c:ser>
          <c:idx val="0"/>
          <c:order val="0"/>
          <c:tx>
            <c:strRef>
              <c:f>'luvut I'!$A$171</c:f>
              <c:strCache>
                <c:ptCount val="1"/>
                <c:pt idx="0">
                  <c:v>Lopputuotteet</c:v>
                </c:pt>
              </c:strCache>
            </c:strRef>
          </c:tx>
          <c:marker>
            <c:symbol val="none"/>
          </c:marker>
          <c:cat>
            <c:strRef>
              <c:f>'luvut I'!$E$170:$AE$170</c:f>
              <c:strCache>
                <c:ptCount val="27"/>
                <c:pt idx="0">
                  <c:v>I/03</c:v>
                </c:pt>
                <c:pt idx="1">
                  <c:v>II/03</c:v>
                </c:pt>
                <c:pt idx="2">
                  <c:v>I/04</c:v>
                </c:pt>
                <c:pt idx="3">
                  <c:v>II/04</c:v>
                </c:pt>
                <c:pt idx="4">
                  <c:v>I/05</c:v>
                </c:pt>
                <c:pt idx="5">
                  <c:v>II/05</c:v>
                </c:pt>
                <c:pt idx="6">
                  <c:v>I/06</c:v>
                </c:pt>
                <c:pt idx="7">
                  <c:v>II/06</c:v>
                </c:pt>
                <c:pt idx="8">
                  <c:v>I/07</c:v>
                </c:pt>
                <c:pt idx="9">
                  <c:v>II/07</c:v>
                </c:pt>
                <c:pt idx="10">
                  <c:v>I/08</c:v>
                </c:pt>
                <c:pt idx="11">
                  <c:v>II/08</c:v>
                </c:pt>
                <c:pt idx="12">
                  <c:v>I/09</c:v>
                </c:pt>
                <c:pt idx="13">
                  <c:v>II/09</c:v>
                </c:pt>
                <c:pt idx="14">
                  <c:v>I/10</c:v>
                </c:pt>
                <c:pt idx="15">
                  <c:v>II/10</c:v>
                </c:pt>
                <c:pt idx="16">
                  <c:v>I/11</c:v>
                </c:pt>
                <c:pt idx="17">
                  <c:v>II/11</c:v>
                </c:pt>
                <c:pt idx="18">
                  <c:v>I/12</c:v>
                </c:pt>
                <c:pt idx="19">
                  <c:v>II/12</c:v>
                </c:pt>
                <c:pt idx="20">
                  <c:v>I/13</c:v>
                </c:pt>
                <c:pt idx="21">
                  <c:v>II/13</c:v>
                </c:pt>
                <c:pt idx="22">
                  <c:v>I/14</c:v>
                </c:pt>
                <c:pt idx="23">
                  <c:v>II/14</c:v>
                </c:pt>
                <c:pt idx="24">
                  <c:v>I/15</c:v>
                </c:pt>
                <c:pt idx="25">
                  <c:v>II/15</c:v>
                </c:pt>
                <c:pt idx="26">
                  <c:v>I/16</c:v>
                </c:pt>
              </c:strCache>
            </c:strRef>
          </c:cat>
          <c:val>
            <c:numRef>
              <c:f>'luvut I'!$E$171:$AE$171</c:f>
              <c:numCache>
                <c:formatCode>General</c:formatCode>
                <c:ptCount val="27"/>
                <c:pt idx="0">
                  <c:v>1.8</c:v>
                </c:pt>
                <c:pt idx="1">
                  <c:v>1.4</c:v>
                </c:pt>
                <c:pt idx="2">
                  <c:v>1.8</c:v>
                </c:pt>
                <c:pt idx="3">
                  <c:v>2</c:v>
                </c:pt>
                <c:pt idx="4">
                  <c:v>2.1</c:v>
                </c:pt>
                <c:pt idx="5">
                  <c:v>2</c:v>
                </c:pt>
                <c:pt idx="6">
                  <c:v>2.0699999999999998</c:v>
                </c:pt>
                <c:pt idx="7">
                  <c:v>2.76</c:v>
                </c:pt>
                <c:pt idx="8">
                  <c:v>3.03</c:v>
                </c:pt>
                <c:pt idx="9">
                  <c:v>3.37</c:v>
                </c:pt>
                <c:pt idx="10">
                  <c:v>3.7</c:v>
                </c:pt>
                <c:pt idx="11">
                  <c:v>3.6</c:v>
                </c:pt>
                <c:pt idx="12">
                  <c:v>0.8</c:v>
                </c:pt>
                <c:pt idx="13">
                  <c:v>0.6</c:v>
                </c:pt>
                <c:pt idx="14">
                  <c:v>1.7</c:v>
                </c:pt>
                <c:pt idx="15">
                  <c:v>2.6</c:v>
                </c:pt>
                <c:pt idx="16">
                  <c:v>3.2</c:v>
                </c:pt>
                <c:pt idx="17">
                  <c:v>3</c:v>
                </c:pt>
                <c:pt idx="18">
                  <c:v>2.7</c:v>
                </c:pt>
                <c:pt idx="19">
                  <c:v>1.7</c:v>
                </c:pt>
                <c:pt idx="20">
                  <c:v>2.9</c:v>
                </c:pt>
                <c:pt idx="21">
                  <c:v>2.2999999999999998</c:v>
                </c:pt>
                <c:pt idx="22">
                  <c:v>2.2999999999999998</c:v>
                </c:pt>
                <c:pt idx="23">
                  <c:v>1.5</c:v>
                </c:pt>
                <c:pt idx="24" formatCode="0.0">
                  <c:v>0.8</c:v>
                </c:pt>
                <c:pt idx="25">
                  <c:v>1.3</c:v>
                </c:pt>
                <c:pt idx="26">
                  <c:v>1.4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'luvut I'!$A$172</c:f>
              <c:strCache>
                <c:ptCount val="1"/>
                <c:pt idx="0">
                  <c:v>Välituotteet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'luvut I'!$E$170:$AE$170</c:f>
              <c:strCache>
                <c:ptCount val="27"/>
                <c:pt idx="0">
                  <c:v>I/03</c:v>
                </c:pt>
                <c:pt idx="1">
                  <c:v>II/03</c:v>
                </c:pt>
                <c:pt idx="2">
                  <c:v>I/04</c:v>
                </c:pt>
                <c:pt idx="3">
                  <c:v>II/04</c:v>
                </c:pt>
                <c:pt idx="4">
                  <c:v>I/05</c:v>
                </c:pt>
                <c:pt idx="5">
                  <c:v>II/05</c:v>
                </c:pt>
                <c:pt idx="6">
                  <c:v>I/06</c:v>
                </c:pt>
                <c:pt idx="7">
                  <c:v>II/06</c:v>
                </c:pt>
                <c:pt idx="8">
                  <c:v>I/07</c:v>
                </c:pt>
                <c:pt idx="9">
                  <c:v>II/07</c:v>
                </c:pt>
                <c:pt idx="10">
                  <c:v>I/08</c:v>
                </c:pt>
                <c:pt idx="11">
                  <c:v>II/08</c:v>
                </c:pt>
                <c:pt idx="12">
                  <c:v>I/09</c:v>
                </c:pt>
                <c:pt idx="13">
                  <c:v>II/09</c:v>
                </c:pt>
                <c:pt idx="14">
                  <c:v>I/10</c:v>
                </c:pt>
                <c:pt idx="15">
                  <c:v>II/10</c:v>
                </c:pt>
                <c:pt idx="16">
                  <c:v>I/11</c:v>
                </c:pt>
                <c:pt idx="17">
                  <c:v>II/11</c:v>
                </c:pt>
                <c:pt idx="18">
                  <c:v>I/12</c:v>
                </c:pt>
                <c:pt idx="19">
                  <c:v>II/12</c:v>
                </c:pt>
                <c:pt idx="20">
                  <c:v>I/13</c:v>
                </c:pt>
                <c:pt idx="21">
                  <c:v>II/13</c:v>
                </c:pt>
                <c:pt idx="22">
                  <c:v>I/14</c:v>
                </c:pt>
                <c:pt idx="23">
                  <c:v>II/14</c:v>
                </c:pt>
                <c:pt idx="24">
                  <c:v>I/15</c:v>
                </c:pt>
                <c:pt idx="25">
                  <c:v>II/15</c:v>
                </c:pt>
                <c:pt idx="26">
                  <c:v>I/16</c:v>
                </c:pt>
              </c:strCache>
            </c:strRef>
          </c:cat>
          <c:val>
            <c:numRef>
              <c:f>'luvut I'!$E$172:$AE$172</c:f>
              <c:numCache>
                <c:formatCode>General</c:formatCode>
                <c:ptCount val="27"/>
                <c:pt idx="0">
                  <c:v>1.6</c:v>
                </c:pt>
                <c:pt idx="1">
                  <c:v>1.2</c:v>
                </c:pt>
                <c:pt idx="2">
                  <c:v>1.4</c:v>
                </c:pt>
                <c:pt idx="3">
                  <c:v>1.7</c:v>
                </c:pt>
                <c:pt idx="4">
                  <c:v>1.6</c:v>
                </c:pt>
                <c:pt idx="5">
                  <c:v>1.7</c:v>
                </c:pt>
                <c:pt idx="6">
                  <c:v>1.55</c:v>
                </c:pt>
                <c:pt idx="7">
                  <c:v>2.39</c:v>
                </c:pt>
                <c:pt idx="8">
                  <c:v>2.38</c:v>
                </c:pt>
                <c:pt idx="9">
                  <c:v>2.95</c:v>
                </c:pt>
                <c:pt idx="10">
                  <c:v>3.1</c:v>
                </c:pt>
                <c:pt idx="11">
                  <c:v>4</c:v>
                </c:pt>
                <c:pt idx="12">
                  <c:v>0.8</c:v>
                </c:pt>
                <c:pt idx="13">
                  <c:v>0.5</c:v>
                </c:pt>
                <c:pt idx="14">
                  <c:v>1.4</c:v>
                </c:pt>
                <c:pt idx="15">
                  <c:v>2.4</c:v>
                </c:pt>
                <c:pt idx="16">
                  <c:v>2.7</c:v>
                </c:pt>
                <c:pt idx="17">
                  <c:v>2.8</c:v>
                </c:pt>
                <c:pt idx="18">
                  <c:v>2.5</c:v>
                </c:pt>
                <c:pt idx="19">
                  <c:v>1.4</c:v>
                </c:pt>
                <c:pt idx="20">
                  <c:v>2.7</c:v>
                </c:pt>
                <c:pt idx="21">
                  <c:v>2.2999999999999998</c:v>
                </c:pt>
                <c:pt idx="22">
                  <c:v>2.2999999999999998</c:v>
                </c:pt>
                <c:pt idx="23">
                  <c:v>1.9</c:v>
                </c:pt>
                <c:pt idx="24" formatCode="0.0">
                  <c:v>1.6</c:v>
                </c:pt>
                <c:pt idx="25">
                  <c:v>2.1</c:v>
                </c:pt>
                <c:pt idx="26">
                  <c:v>1.6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'luvut I'!$A$173</c:f>
              <c:strCache>
                <c:ptCount val="1"/>
                <c:pt idx="0">
                  <c:v>Palkat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strRef>
              <c:f>'luvut I'!$E$170:$AE$170</c:f>
              <c:strCache>
                <c:ptCount val="27"/>
                <c:pt idx="0">
                  <c:v>I/03</c:v>
                </c:pt>
                <c:pt idx="1">
                  <c:v>II/03</c:v>
                </c:pt>
                <c:pt idx="2">
                  <c:v>I/04</c:v>
                </c:pt>
                <c:pt idx="3">
                  <c:v>II/04</c:v>
                </c:pt>
                <c:pt idx="4">
                  <c:v>I/05</c:v>
                </c:pt>
                <c:pt idx="5">
                  <c:v>II/05</c:v>
                </c:pt>
                <c:pt idx="6">
                  <c:v>I/06</c:v>
                </c:pt>
                <c:pt idx="7">
                  <c:v>II/06</c:v>
                </c:pt>
                <c:pt idx="8">
                  <c:v>I/07</c:v>
                </c:pt>
                <c:pt idx="9">
                  <c:v>II/07</c:v>
                </c:pt>
                <c:pt idx="10">
                  <c:v>I/08</c:v>
                </c:pt>
                <c:pt idx="11">
                  <c:v>II/08</c:v>
                </c:pt>
                <c:pt idx="12">
                  <c:v>I/09</c:v>
                </c:pt>
                <c:pt idx="13">
                  <c:v>II/09</c:v>
                </c:pt>
                <c:pt idx="14">
                  <c:v>I/10</c:v>
                </c:pt>
                <c:pt idx="15">
                  <c:v>II/10</c:v>
                </c:pt>
                <c:pt idx="16">
                  <c:v>I/11</c:v>
                </c:pt>
                <c:pt idx="17">
                  <c:v>II/11</c:v>
                </c:pt>
                <c:pt idx="18">
                  <c:v>I/12</c:v>
                </c:pt>
                <c:pt idx="19">
                  <c:v>II/12</c:v>
                </c:pt>
                <c:pt idx="20">
                  <c:v>I/13</c:v>
                </c:pt>
                <c:pt idx="21">
                  <c:v>II/13</c:v>
                </c:pt>
                <c:pt idx="22">
                  <c:v>I/14</c:v>
                </c:pt>
                <c:pt idx="23">
                  <c:v>II/14</c:v>
                </c:pt>
                <c:pt idx="24">
                  <c:v>I/15</c:v>
                </c:pt>
                <c:pt idx="25">
                  <c:v>II/15</c:v>
                </c:pt>
                <c:pt idx="26">
                  <c:v>I/16</c:v>
                </c:pt>
              </c:strCache>
            </c:strRef>
          </c:cat>
          <c:val>
            <c:numRef>
              <c:f>'luvut I'!$E$173:$AE$173</c:f>
              <c:numCache>
                <c:formatCode>General</c:formatCode>
                <c:ptCount val="27"/>
                <c:pt idx="0">
                  <c:v>2.5</c:v>
                </c:pt>
                <c:pt idx="1">
                  <c:v>1.9</c:v>
                </c:pt>
                <c:pt idx="2">
                  <c:v>2.7</c:v>
                </c:pt>
                <c:pt idx="3">
                  <c:v>2.2000000000000002</c:v>
                </c:pt>
                <c:pt idx="4">
                  <c:v>3.2</c:v>
                </c:pt>
                <c:pt idx="5">
                  <c:v>2.7</c:v>
                </c:pt>
                <c:pt idx="6">
                  <c:v>3.15</c:v>
                </c:pt>
                <c:pt idx="7">
                  <c:v>3.36</c:v>
                </c:pt>
                <c:pt idx="8">
                  <c:v>3.04</c:v>
                </c:pt>
                <c:pt idx="9">
                  <c:v>3.51</c:v>
                </c:pt>
                <c:pt idx="10">
                  <c:v>4.5999999999999996</c:v>
                </c:pt>
                <c:pt idx="11">
                  <c:v>4.5</c:v>
                </c:pt>
                <c:pt idx="12">
                  <c:v>2</c:v>
                </c:pt>
                <c:pt idx="13">
                  <c:v>1.6</c:v>
                </c:pt>
                <c:pt idx="14">
                  <c:v>1.9</c:v>
                </c:pt>
                <c:pt idx="15">
                  <c:v>2.2000000000000002</c:v>
                </c:pt>
                <c:pt idx="16">
                  <c:v>2.2999999999999998</c:v>
                </c:pt>
                <c:pt idx="17">
                  <c:v>2.2000000000000002</c:v>
                </c:pt>
                <c:pt idx="18">
                  <c:v>2.7</c:v>
                </c:pt>
                <c:pt idx="19">
                  <c:v>1.9</c:v>
                </c:pt>
                <c:pt idx="20">
                  <c:v>2.4</c:v>
                </c:pt>
                <c:pt idx="21">
                  <c:v>2.4</c:v>
                </c:pt>
                <c:pt idx="22">
                  <c:v>2.7</c:v>
                </c:pt>
                <c:pt idx="23">
                  <c:v>1.9</c:v>
                </c:pt>
                <c:pt idx="24" formatCode="0.0">
                  <c:v>0.5</c:v>
                </c:pt>
                <c:pt idx="25">
                  <c:v>1</c:v>
                </c:pt>
                <c:pt idx="26">
                  <c:v>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0918912"/>
        <c:axId val="547747456"/>
      </c:lineChart>
      <c:catAx>
        <c:axId val="53091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fi-FI"/>
          </a:p>
        </c:txPr>
        <c:crossAx val="547747456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5477474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fi-FI" sz="1400" b="0"/>
                  <a:t>Hintojen muutos, %</a:t>
                </a:r>
              </a:p>
            </c:rich>
          </c:tx>
          <c:layout>
            <c:manualLayout>
              <c:xMode val="edge"/>
              <c:yMode val="edge"/>
              <c:x val="1.0370978877362901E-2"/>
              <c:y val="0.3202470885901950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fi-FI"/>
          </a:p>
        </c:txPr>
        <c:crossAx val="530918912"/>
        <c:crosses val="autoZero"/>
        <c:crossBetween val="midCat"/>
        <c:majorUnit val="1"/>
      </c:valAx>
      <c:spPr>
        <a:solidFill>
          <a:schemeClr val="lt1"/>
        </a:solidFill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/>
      </c:spPr>
    </c:plotArea>
    <c:legend>
      <c:legendPos val="b"/>
      <c:layout>
        <c:manualLayout>
          <c:xMode val="edge"/>
          <c:yMode val="edge"/>
          <c:x val="0.119535307809054"/>
          <c:y val="0.83594846879820095"/>
          <c:w val="0.58797012535595194"/>
          <c:h val="4.6211924000498401E-2"/>
        </c:manualLayout>
      </c:layout>
      <c:overlay val="0"/>
      <c:txPr>
        <a:bodyPr/>
        <a:lstStyle/>
        <a:p>
          <a:pPr>
            <a:defRPr sz="160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500924898261205E-2"/>
          <c:y val="1.0747322705774699E-2"/>
          <c:w val="0.87865334813170604"/>
          <c:h val="0.763002147458841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'luvut I'!$A$250</c:f>
              <c:strCache>
                <c:ptCount val="1"/>
                <c:pt idx="0">
                  <c:v>Voimakkaasti kasvuhakuinen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'luvut I'!$T$249:$AD$249</c:f>
              <c:strCache>
                <c:ptCount val="11"/>
                <c:pt idx="0">
                  <c:v>I/11</c:v>
                </c:pt>
                <c:pt idx="1">
                  <c:v>II/11</c:v>
                </c:pt>
                <c:pt idx="2">
                  <c:v>I/12</c:v>
                </c:pt>
                <c:pt idx="3">
                  <c:v>II/12</c:v>
                </c:pt>
                <c:pt idx="4">
                  <c:v>I/13</c:v>
                </c:pt>
                <c:pt idx="5">
                  <c:v>II/13</c:v>
                </c:pt>
                <c:pt idx="6">
                  <c:v>I/14</c:v>
                </c:pt>
                <c:pt idx="7">
                  <c:v>II/14</c:v>
                </c:pt>
                <c:pt idx="8">
                  <c:v>I/15</c:v>
                </c:pt>
                <c:pt idx="9">
                  <c:v>II/15</c:v>
                </c:pt>
                <c:pt idx="10">
                  <c:v>I/16</c:v>
                </c:pt>
              </c:strCache>
            </c:strRef>
          </c:cat>
          <c:val>
            <c:numRef>
              <c:f>'luvut I'!$T$250:$AD$250</c:f>
              <c:numCache>
                <c:formatCode>General</c:formatCode>
                <c:ptCount val="11"/>
                <c:pt idx="0" formatCode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7</c:v>
                </c:pt>
                <c:pt idx="6">
                  <c:v>9</c:v>
                </c:pt>
                <c:pt idx="7">
                  <c:v>8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</c:numCache>
            </c:numRef>
          </c:val>
        </c:ser>
        <c:ser>
          <c:idx val="1"/>
          <c:order val="1"/>
          <c:tx>
            <c:strRef>
              <c:f>'luvut I'!$A$251</c:f>
              <c:strCache>
                <c:ptCount val="1"/>
                <c:pt idx="0">
                  <c:v>Kasvaa mahdollisuuksien mukaan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'luvut I'!$T$249:$AD$249</c:f>
              <c:strCache>
                <c:ptCount val="11"/>
                <c:pt idx="0">
                  <c:v>I/11</c:v>
                </c:pt>
                <c:pt idx="1">
                  <c:v>II/11</c:v>
                </c:pt>
                <c:pt idx="2">
                  <c:v>I/12</c:v>
                </c:pt>
                <c:pt idx="3">
                  <c:v>II/12</c:v>
                </c:pt>
                <c:pt idx="4">
                  <c:v>I/13</c:v>
                </c:pt>
                <c:pt idx="5">
                  <c:v>II/13</c:v>
                </c:pt>
                <c:pt idx="6">
                  <c:v>I/14</c:v>
                </c:pt>
                <c:pt idx="7">
                  <c:v>II/14</c:v>
                </c:pt>
                <c:pt idx="8">
                  <c:v>I/15</c:v>
                </c:pt>
                <c:pt idx="9">
                  <c:v>II/15</c:v>
                </c:pt>
                <c:pt idx="10">
                  <c:v>I/16</c:v>
                </c:pt>
              </c:strCache>
            </c:strRef>
          </c:cat>
          <c:val>
            <c:numRef>
              <c:f>'luvut I'!$T$251:$AD$251</c:f>
              <c:numCache>
                <c:formatCode>General</c:formatCode>
                <c:ptCount val="11"/>
                <c:pt idx="0" formatCode="0">
                  <c:v>42</c:v>
                </c:pt>
                <c:pt idx="1">
                  <c:v>42</c:v>
                </c:pt>
                <c:pt idx="2">
                  <c:v>42</c:v>
                </c:pt>
                <c:pt idx="3">
                  <c:v>38</c:v>
                </c:pt>
                <c:pt idx="4">
                  <c:v>39</c:v>
                </c:pt>
                <c:pt idx="5">
                  <c:v>38</c:v>
                </c:pt>
                <c:pt idx="6">
                  <c:v>39</c:v>
                </c:pt>
                <c:pt idx="7">
                  <c:v>37</c:v>
                </c:pt>
                <c:pt idx="8">
                  <c:v>35</c:v>
                </c:pt>
                <c:pt idx="9">
                  <c:v>34</c:v>
                </c:pt>
                <c:pt idx="10">
                  <c:v>36</c:v>
                </c:pt>
              </c:numCache>
            </c:numRef>
          </c:val>
        </c:ser>
        <c:ser>
          <c:idx val="2"/>
          <c:order val="2"/>
          <c:tx>
            <c:strRef>
              <c:f>'luvut I'!$A$252</c:f>
              <c:strCache>
                <c:ptCount val="1"/>
                <c:pt idx="0">
                  <c:v>Säilyttää asemat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'luvut I'!$T$249:$AD$249</c:f>
              <c:strCache>
                <c:ptCount val="11"/>
                <c:pt idx="0">
                  <c:v>I/11</c:v>
                </c:pt>
                <c:pt idx="1">
                  <c:v>II/11</c:v>
                </c:pt>
                <c:pt idx="2">
                  <c:v>I/12</c:v>
                </c:pt>
                <c:pt idx="3">
                  <c:v>II/12</c:v>
                </c:pt>
                <c:pt idx="4">
                  <c:v>I/13</c:v>
                </c:pt>
                <c:pt idx="5">
                  <c:v>II/13</c:v>
                </c:pt>
                <c:pt idx="6">
                  <c:v>I/14</c:v>
                </c:pt>
                <c:pt idx="7">
                  <c:v>II/14</c:v>
                </c:pt>
                <c:pt idx="8">
                  <c:v>I/15</c:v>
                </c:pt>
                <c:pt idx="9">
                  <c:v>II/15</c:v>
                </c:pt>
                <c:pt idx="10">
                  <c:v>I/16</c:v>
                </c:pt>
              </c:strCache>
            </c:strRef>
          </c:cat>
          <c:val>
            <c:numRef>
              <c:f>'luvut I'!$T$252:$AD$252</c:f>
              <c:numCache>
                <c:formatCode>General</c:formatCode>
                <c:ptCount val="11"/>
                <c:pt idx="0" formatCode="0">
                  <c:v>31</c:v>
                </c:pt>
                <c:pt idx="1">
                  <c:v>32</c:v>
                </c:pt>
                <c:pt idx="2">
                  <c:v>33</c:v>
                </c:pt>
                <c:pt idx="3">
                  <c:v>34</c:v>
                </c:pt>
                <c:pt idx="4">
                  <c:v>33</c:v>
                </c:pt>
                <c:pt idx="5">
                  <c:v>34</c:v>
                </c:pt>
                <c:pt idx="6">
                  <c:v>32</c:v>
                </c:pt>
                <c:pt idx="7">
                  <c:v>33</c:v>
                </c:pt>
                <c:pt idx="8">
                  <c:v>35</c:v>
                </c:pt>
                <c:pt idx="9">
                  <c:v>35</c:v>
                </c:pt>
                <c:pt idx="10">
                  <c:v>34</c:v>
                </c:pt>
              </c:numCache>
            </c:numRef>
          </c:val>
        </c:ser>
        <c:ser>
          <c:idx val="3"/>
          <c:order val="3"/>
          <c:tx>
            <c:strRef>
              <c:f>'luvut I'!$A$253</c:f>
              <c:strCache>
                <c:ptCount val="1"/>
                <c:pt idx="0">
                  <c:v>Ei kasvutavoitetta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'luvut I'!$T$249:$AD$249</c:f>
              <c:strCache>
                <c:ptCount val="11"/>
                <c:pt idx="0">
                  <c:v>I/11</c:v>
                </c:pt>
                <c:pt idx="1">
                  <c:v>II/11</c:v>
                </c:pt>
                <c:pt idx="2">
                  <c:v>I/12</c:v>
                </c:pt>
                <c:pt idx="3">
                  <c:v>II/12</c:v>
                </c:pt>
                <c:pt idx="4">
                  <c:v>I/13</c:v>
                </c:pt>
                <c:pt idx="5">
                  <c:v>II/13</c:v>
                </c:pt>
                <c:pt idx="6">
                  <c:v>I/14</c:v>
                </c:pt>
                <c:pt idx="7">
                  <c:v>II/14</c:v>
                </c:pt>
                <c:pt idx="8">
                  <c:v>I/15</c:v>
                </c:pt>
                <c:pt idx="9">
                  <c:v>II/15</c:v>
                </c:pt>
                <c:pt idx="10">
                  <c:v>I/16</c:v>
                </c:pt>
              </c:strCache>
            </c:strRef>
          </c:cat>
          <c:val>
            <c:numRef>
              <c:f>'luvut I'!$T$253:$AD$253</c:f>
              <c:numCache>
                <c:formatCode>General</c:formatCode>
                <c:ptCount val="11"/>
                <c:pt idx="0" formatCode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17</c:v>
                </c:pt>
                <c:pt idx="4">
                  <c:v>18</c:v>
                </c:pt>
                <c:pt idx="5">
                  <c:v>18</c:v>
                </c:pt>
                <c:pt idx="6">
                  <c:v>17</c:v>
                </c:pt>
                <c:pt idx="7">
                  <c:v>19</c:v>
                </c:pt>
                <c:pt idx="8">
                  <c:v>19</c:v>
                </c:pt>
                <c:pt idx="9">
                  <c:v>19</c:v>
                </c:pt>
                <c:pt idx="10">
                  <c:v>18</c:v>
                </c:pt>
              </c:numCache>
            </c:numRef>
          </c:val>
        </c:ser>
        <c:ser>
          <c:idx val="4"/>
          <c:order val="4"/>
          <c:tx>
            <c:strRef>
              <c:f>'luvut I'!$A$254</c:f>
              <c:strCache>
                <c:ptCount val="1"/>
                <c:pt idx="0">
                  <c:v>Toiminta loppuu vuoden aikana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'luvut I'!$T$249:$AD$249</c:f>
              <c:strCache>
                <c:ptCount val="11"/>
                <c:pt idx="0">
                  <c:v>I/11</c:v>
                </c:pt>
                <c:pt idx="1">
                  <c:v>II/11</c:v>
                </c:pt>
                <c:pt idx="2">
                  <c:v>I/12</c:v>
                </c:pt>
                <c:pt idx="3">
                  <c:v>II/12</c:v>
                </c:pt>
                <c:pt idx="4">
                  <c:v>I/13</c:v>
                </c:pt>
                <c:pt idx="5">
                  <c:v>II/13</c:v>
                </c:pt>
                <c:pt idx="6">
                  <c:v>I/14</c:v>
                </c:pt>
                <c:pt idx="7">
                  <c:v>II/14</c:v>
                </c:pt>
                <c:pt idx="8">
                  <c:v>I/15</c:v>
                </c:pt>
                <c:pt idx="9">
                  <c:v>II/15</c:v>
                </c:pt>
                <c:pt idx="10">
                  <c:v>I/16</c:v>
                </c:pt>
              </c:strCache>
            </c:strRef>
          </c:cat>
          <c:val>
            <c:numRef>
              <c:f>'luvut I'!$T$254:$AD$254</c:f>
              <c:numCache>
                <c:formatCode>General</c:formatCode>
                <c:ptCount val="11"/>
                <c:pt idx="0" formatCode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2"/>
        <c:overlap val="100"/>
        <c:axId val="596224512"/>
        <c:axId val="594609856"/>
      </c:barChart>
      <c:catAx>
        <c:axId val="596224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fi-FI"/>
          </a:p>
        </c:txPr>
        <c:crossAx val="594609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94609856"/>
        <c:scaling>
          <c:orientation val="minMax"/>
          <c:max val="100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fi-FI"/>
          </a:p>
        </c:txPr>
        <c:crossAx val="596224512"/>
        <c:crosses val="autoZero"/>
        <c:crossBetween val="between"/>
        <c:majorUnit val="20"/>
      </c:valAx>
      <c:spPr>
        <a:solidFill>
          <a:schemeClr val="lt1"/>
        </a:solidFill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/>
      </c:spPr>
    </c:plotArea>
    <c:legend>
      <c:legendPos val="b"/>
      <c:layout>
        <c:manualLayout>
          <c:xMode val="edge"/>
          <c:yMode val="edge"/>
          <c:x val="1.9968065075854202E-3"/>
          <c:y val="0.85355289627997399"/>
          <c:w val="0.99356458365218003"/>
          <c:h val="0.14644702934860401"/>
        </c:manualLayout>
      </c:layout>
      <c:overlay val="1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192363747829145E-2"/>
          <c:y val="6.4483715002028916E-2"/>
          <c:w val="0.49466803318163199"/>
          <c:h val="0.89933085028040605"/>
        </c:manualLayout>
      </c:layout>
      <c:doughnutChart>
        <c:varyColors val="1"/>
        <c:ser>
          <c:idx val="0"/>
          <c:order val="0"/>
          <c:tx>
            <c:strRef>
              <c:f>'luvut I'!$A$320</c:f>
              <c:strCache>
                <c:ptCount val="1"/>
                <c:pt idx="0">
                  <c:v>Tavoitteen ylittämisen tärkein syy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'luvut I'!$A$321:$A$326</c:f>
              <c:strCache>
                <c:ptCount val="6"/>
                <c:pt idx="0">
                  <c:v>Tuotteiden odotettua vahvempi  kysyntä kotimarkkinoilla</c:v>
                </c:pt>
                <c:pt idx="1">
                  <c:v>Tuotteiden odotettua vahvempi kysyntä ulkomailla</c:v>
                </c:pt>
                <c:pt idx="2">
                  <c:v>Tuotantokapasiteetin kasvattaminen</c:v>
                </c:pt>
                <c:pt idx="3">
                  <c:v>Vahvempi kilpailukyky kilpailijoihin verrattuna</c:v>
                </c:pt>
                <c:pt idx="4">
                  <c:v>Muu syy</c:v>
                </c:pt>
                <c:pt idx="5">
                  <c:v>Ei osaa sanoa</c:v>
                </c:pt>
              </c:strCache>
            </c:strRef>
          </c:cat>
          <c:val>
            <c:numRef>
              <c:f>'luvut I'!$C$321:$C$326</c:f>
              <c:numCache>
                <c:formatCode>General</c:formatCode>
                <c:ptCount val="6"/>
                <c:pt idx="0">
                  <c:v>40</c:v>
                </c:pt>
                <c:pt idx="1">
                  <c:v>5</c:v>
                </c:pt>
                <c:pt idx="2">
                  <c:v>4</c:v>
                </c:pt>
                <c:pt idx="3">
                  <c:v>36</c:v>
                </c:pt>
                <c:pt idx="4">
                  <c:v>14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0988307500735397"/>
          <c:y val="0.17903897354557299"/>
          <c:w val="0.482862663113792"/>
          <c:h val="0.71985970278894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736868734781601E-2"/>
          <c:y val="8.72933342009935E-2"/>
          <c:w val="0.54330967391398099"/>
          <c:h val="0.81990368972473504"/>
        </c:manualLayout>
      </c:layout>
      <c:doughnutChart>
        <c:varyColors val="1"/>
        <c:ser>
          <c:idx val="0"/>
          <c:order val="0"/>
          <c:tx>
            <c:strRef>
              <c:f>'luvut I'!$A$294</c:f>
              <c:strCache>
                <c:ptCount val="1"/>
                <c:pt idx="0">
                  <c:v>Tavoitteissa epäonnistumisen tärkein syy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'luvut I'!$A$296:$A$303</c:f>
              <c:strCache>
                <c:ptCount val="8"/>
                <c:pt idx="0">
                  <c:v>Liian kova kasvutavoite</c:v>
                </c:pt>
                <c:pt idx="1">
                  <c:v>Tuotteiden odotettua heikompi kysyntä kotimarkkinoilla</c:v>
                </c:pt>
                <c:pt idx="2">
                  <c:v>Tuotteiden odotettua heikompi kysyntä ulkomailla</c:v>
                </c:pt>
                <c:pt idx="3">
                  <c:v>Tuotannon kapasiteettirajoitteet</c:v>
                </c:pt>
                <c:pt idx="4">
                  <c:v>Kiristynyt kilpailu</c:v>
                </c:pt>
                <c:pt idx="5">
                  <c:v>Heikentynyt kilpailukyky kilpailijoihin verrattuna</c:v>
                </c:pt>
                <c:pt idx="6">
                  <c:v>Muu syy</c:v>
                </c:pt>
                <c:pt idx="7">
                  <c:v>Ei osaa sanoa</c:v>
                </c:pt>
              </c:strCache>
            </c:strRef>
          </c:cat>
          <c:val>
            <c:numRef>
              <c:f>'luvut I'!$E$296:$E$303</c:f>
              <c:numCache>
                <c:formatCode>General</c:formatCode>
                <c:ptCount val="8"/>
                <c:pt idx="0">
                  <c:v>11</c:v>
                </c:pt>
                <c:pt idx="1">
                  <c:v>23</c:v>
                </c:pt>
                <c:pt idx="2">
                  <c:v>5</c:v>
                </c:pt>
                <c:pt idx="3">
                  <c:v>5</c:v>
                </c:pt>
                <c:pt idx="4">
                  <c:v>28</c:v>
                </c:pt>
                <c:pt idx="5">
                  <c:v>10</c:v>
                </c:pt>
                <c:pt idx="6">
                  <c:v>14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7538385467424"/>
          <c:y val="9.7421530986312593E-2"/>
          <c:w val="0.37238129324743502"/>
          <c:h val="0.8885039370078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'Luvut, Ajankohtaiset'!$D$321</c:f>
              <c:strCache>
                <c:ptCount val="1"/>
                <c:pt idx="0">
                  <c:v>Käyttää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1.1012591907387519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612162734672491E-2"/>
                      <c:h val="5.3308525387814901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4.8355882448791326E-3"/>
                  <c:y val="1.0151230092773416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'Luvut, Ajankohtaiset'!$A$322:$A$329</c:f>
              <c:strCache>
                <c:ptCount val="8"/>
                <c:pt idx="0">
                  <c:v>Yrityksen omat Internet kotisivut</c:v>
                </c:pt>
                <c:pt idx="1">
                  <c:v>Sosiaalinen media</c:v>
                </c:pt>
                <c:pt idx="2">
                  <c:v>Pilvipalvelut</c:v>
                </c:pt>
                <c:pt idx="3">
                  <c:v>Verkkokauppa yrityksen myynnissä</c:v>
                </c:pt>
                <c:pt idx="4">
                  <c:v>Yrityksenne ostot verkossa</c:v>
                </c:pt>
                <c:pt idx="5">
                  <c:v>Digitaalisten kanavien käyttö palvelujen jakelussa ja markkinoinnissa</c:v>
                </c:pt>
                <c:pt idx="6">
                  <c:v>Big datan käyttö</c:v>
                </c:pt>
                <c:pt idx="7">
                  <c:v>Teollinen Internet</c:v>
                </c:pt>
              </c:strCache>
            </c:strRef>
          </c:cat>
          <c:val>
            <c:numRef>
              <c:f>'Luvut, Ajankohtaiset'!$F$322:$F$329</c:f>
              <c:numCache>
                <c:formatCode>General</c:formatCode>
                <c:ptCount val="8"/>
                <c:pt idx="0">
                  <c:v>78</c:v>
                </c:pt>
                <c:pt idx="1">
                  <c:v>45</c:v>
                </c:pt>
                <c:pt idx="2">
                  <c:v>36</c:v>
                </c:pt>
                <c:pt idx="3">
                  <c:v>12</c:v>
                </c:pt>
                <c:pt idx="4">
                  <c:v>28</c:v>
                </c:pt>
                <c:pt idx="5">
                  <c:v>20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</c:ser>
        <c:ser>
          <c:idx val="1"/>
          <c:order val="1"/>
          <c:tx>
            <c:strRef>
              <c:f>'Luvut, Ajankohtaiset'!$E$321</c:f>
              <c:strCache>
                <c:ptCount val="1"/>
                <c:pt idx="0">
                  <c:v>Aikoo ottaa käyttöön */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'Luvut, Ajankohtaiset'!$A$322:$A$329</c:f>
              <c:strCache>
                <c:ptCount val="8"/>
                <c:pt idx="0">
                  <c:v>Yrityksen omat Internet kotisivut</c:v>
                </c:pt>
                <c:pt idx="1">
                  <c:v>Sosiaalinen media</c:v>
                </c:pt>
                <c:pt idx="2">
                  <c:v>Pilvipalvelut</c:v>
                </c:pt>
                <c:pt idx="3">
                  <c:v>Verkkokauppa yrityksen myynnissä</c:v>
                </c:pt>
                <c:pt idx="4">
                  <c:v>Yrityksenne ostot verkossa</c:v>
                </c:pt>
                <c:pt idx="5">
                  <c:v>Digitaalisten kanavien käyttö palvelujen jakelussa ja markkinoinnissa</c:v>
                </c:pt>
                <c:pt idx="6">
                  <c:v>Big datan käyttö</c:v>
                </c:pt>
                <c:pt idx="7">
                  <c:v>Teollinen Internet</c:v>
                </c:pt>
              </c:strCache>
            </c:strRef>
          </c:cat>
          <c:val>
            <c:numRef>
              <c:f>'Luvut, Ajankohtaiset'!$G$322:$G$329</c:f>
              <c:numCache>
                <c:formatCode>General</c:formatCode>
                <c:ptCount val="8"/>
                <c:pt idx="0">
                  <c:v>5</c:v>
                </c:pt>
                <c:pt idx="1">
                  <c:v>9</c:v>
                </c:pt>
                <c:pt idx="2">
                  <c:v>6</c:v>
                </c:pt>
                <c:pt idx="3">
                  <c:v>8</c:v>
                </c:pt>
                <c:pt idx="4">
                  <c:v>5</c:v>
                </c:pt>
                <c:pt idx="5">
                  <c:v>6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31487232"/>
        <c:axId val="531336000"/>
      </c:barChart>
      <c:catAx>
        <c:axId val="5314872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1336000"/>
        <c:crosses val="autoZero"/>
        <c:auto val="1"/>
        <c:lblAlgn val="ctr"/>
        <c:lblOffset val="100"/>
        <c:noMultiLvlLbl val="0"/>
      </c:catAx>
      <c:valAx>
        <c:axId val="53133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1487232"/>
        <c:crosses val="max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167658125828827"/>
          <c:y val="0.92222469284362707"/>
          <c:w val="0.62775145585311865"/>
          <c:h val="6.1164011475309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329442282749674"/>
          <c:y val="2.7527527527527528E-2"/>
          <c:w val="0.60356271127587646"/>
          <c:h val="0.8379783326633720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'Luvut, Ajankohtaiset'!$N$335</c:f>
              <c:strCache>
                <c:ptCount val="1"/>
                <c:pt idx="0">
                  <c:v>5 suuri merkitys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'Luvut, Ajankohtaiset'!$A$336:$A$344</c:f>
              <c:strCache>
                <c:ptCount val="9"/>
                <c:pt idx="0">
                  <c:v>Yrityskuvan vahvistuminen</c:v>
                </c:pt>
                <c:pt idx="1">
                  <c:v>Uusien asiakasryhmien tavoittaminen</c:v>
                </c:pt>
                <c:pt idx="2">
                  <c:v>Asiakaspalvelun parantuminen</c:v>
                </c:pt>
                <c:pt idx="3">
                  <c:v>Tiiviimpi yhteistyö kumppanien kanssa</c:v>
                </c:pt>
                <c:pt idx="4">
                  <c:v>Liiketoimintaprosessien tehostuminen</c:v>
                </c:pt>
                <c:pt idx="5">
                  <c:v>Kannattavuuden parantuminen</c:v>
                </c:pt>
                <c:pt idx="6">
                  <c:v>Uudet liiketoimintamahdollisuudet</c:v>
                </c:pt>
                <c:pt idx="7">
                  <c:v>Tuotekehityksen tehostuminen</c:v>
                </c:pt>
                <c:pt idx="8">
                  <c:v>Liiketoiminnan kansainvälistyminen</c:v>
                </c:pt>
              </c:strCache>
            </c:strRef>
          </c:cat>
          <c:val>
            <c:numRef>
              <c:f>'Luvut, Ajankohtaiset'!$N$336:$N$344</c:f>
              <c:numCache>
                <c:formatCode>General</c:formatCode>
                <c:ptCount val="9"/>
                <c:pt idx="0">
                  <c:v>26</c:v>
                </c:pt>
                <c:pt idx="1">
                  <c:v>27</c:v>
                </c:pt>
                <c:pt idx="2">
                  <c:v>21</c:v>
                </c:pt>
                <c:pt idx="3">
                  <c:v>13</c:v>
                </c:pt>
                <c:pt idx="4">
                  <c:v>17</c:v>
                </c:pt>
                <c:pt idx="5">
                  <c:v>18</c:v>
                </c:pt>
                <c:pt idx="6">
                  <c:v>17</c:v>
                </c:pt>
                <c:pt idx="7">
                  <c:v>10</c:v>
                </c:pt>
                <c:pt idx="8">
                  <c:v>10</c:v>
                </c:pt>
              </c:numCache>
            </c:numRef>
          </c:val>
        </c:ser>
        <c:ser>
          <c:idx val="1"/>
          <c:order val="1"/>
          <c:tx>
            <c:strRef>
              <c:f>'Luvut, Ajankohtaiset'!$O$335</c:f>
              <c:strCache>
                <c:ptCount val="1"/>
                <c:pt idx="0">
                  <c:v>4 kohtalainen merkitys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'Luvut, Ajankohtaiset'!$A$336:$A$344</c:f>
              <c:strCache>
                <c:ptCount val="9"/>
                <c:pt idx="0">
                  <c:v>Yrityskuvan vahvistuminen</c:v>
                </c:pt>
                <c:pt idx="1">
                  <c:v>Uusien asiakasryhmien tavoittaminen</c:v>
                </c:pt>
                <c:pt idx="2">
                  <c:v>Asiakaspalvelun parantuminen</c:v>
                </c:pt>
                <c:pt idx="3">
                  <c:v>Tiiviimpi yhteistyö kumppanien kanssa</c:v>
                </c:pt>
                <c:pt idx="4">
                  <c:v>Liiketoimintaprosessien tehostuminen</c:v>
                </c:pt>
                <c:pt idx="5">
                  <c:v>Kannattavuuden parantuminen</c:v>
                </c:pt>
                <c:pt idx="6">
                  <c:v>Uudet liiketoimintamahdollisuudet</c:v>
                </c:pt>
                <c:pt idx="7">
                  <c:v>Tuotekehityksen tehostuminen</c:v>
                </c:pt>
                <c:pt idx="8">
                  <c:v>Liiketoiminnan kansainvälistyminen</c:v>
                </c:pt>
              </c:strCache>
            </c:strRef>
          </c:cat>
          <c:val>
            <c:numRef>
              <c:f>'Luvut, Ajankohtaiset'!$O$336:$O$344</c:f>
              <c:numCache>
                <c:formatCode>General</c:formatCode>
                <c:ptCount val="9"/>
                <c:pt idx="0">
                  <c:v>45</c:v>
                </c:pt>
                <c:pt idx="1">
                  <c:v>42</c:v>
                </c:pt>
                <c:pt idx="2">
                  <c:v>42</c:v>
                </c:pt>
                <c:pt idx="3">
                  <c:v>40</c:v>
                </c:pt>
                <c:pt idx="4">
                  <c:v>34</c:v>
                </c:pt>
                <c:pt idx="5">
                  <c:v>32</c:v>
                </c:pt>
                <c:pt idx="6">
                  <c:v>32</c:v>
                </c:pt>
                <c:pt idx="7">
                  <c:v>24</c:v>
                </c:pt>
                <c:pt idx="8">
                  <c:v>15</c:v>
                </c:pt>
              </c:numCache>
            </c:numRef>
          </c:val>
        </c:ser>
        <c:ser>
          <c:idx val="2"/>
          <c:order val="2"/>
          <c:tx>
            <c:strRef>
              <c:f>'Luvut, Ajankohtaiset'!$P$335</c:f>
              <c:strCache>
                <c:ptCount val="1"/>
                <c:pt idx="0">
                  <c:v>3 en osaa sanoa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'Luvut, Ajankohtaiset'!$A$336:$A$344</c:f>
              <c:strCache>
                <c:ptCount val="9"/>
                <c:pt idx="0">
                  <c:v>Yrityskuvan vahvistuminen</c:v>
                </c:pt>
                <c:pt idx="1">
                  <c:v>Uusien asiakasryhmien tavoittaminen</c:v>
                </c:pt>
                <c:pt idx="2">
                  <c:v>Asiakaspalvelun parantuminen</c:v>
                </c:pt>
                <c:pt idx="3">
                  <c:v>Tiiviimpi yhteistyö kumppanien kanssa</c:v>
                </c:pt>
                <c:pt idx="4">
                  <c:v>Liiketoimintaprosessien tehostuminen</c:v>
                </c:pt>
                <c:pt idx="5">
                  <c:v>Kannattavuuden parantuminen</c:v>
                </c:pt>
                <c:pt idx="6">
                  <c:v>Uudet liiketoimintamahdollisuudet</c:v>
                </c:pt>
                <c:pt idx="7">
                  <c:v>Tuotekehityksen tehostuminen</c:v>
                </c:pt>
                <c:pt idx="8">
                  <c:v>Liiketoiminnan kansainvälistyminen</c:v>
                </c:pt>
              </c:strCache>
            </c:strRef>
          </c:cat>
          <c:val>
            <c:numRef>
              <c:f>'Luvut, Ajankohtaiset'!$P$336:$P$344</c:f>
              <c:numCache>
                <c:formatCode>General</c:formatCode>
                <c:ptCount val="9"/>
                <c:pt idx="0">
                  <c:v>12</c:v>
                </c:pt>
                <c:pt idx="1">
                  <c:v>9</c:v>
                </c:pt>
                <c:pt idx="2">
                  <c:v>14</c:v>
                </c:pt>
                <c:pt idx="3">
                  <c:v>18</c:v>
                </c:pt>
                <c:pt idx="4">
                  <c:v>21</c:v>
                </c:pt>
                <c:pt idx="5">
                  <c:v>22</c:v>
                </c:pt>
                <c:pt idx="6">
                  <c:v>20</c:v>
                </c:pt>
                <c:pt idx="7">
                  <c:v>27</c:v>
                </c:pt>
                <c:pt idx="8">
                  <c:v>18</c:v>
                </c:pt>
              </c:numCache>
            </c:numRef>
          </c:val>
        </c:ser>
        <c:ser>
          <c:idx val="3"/>
          <c:order val="3"/>
          <c:tx>
            <c:strRef>
              <c:f>'Luvut, Ajankohtaiset'!$Q$335</c:f>
              <c:strCache>
                <c:ptCount val="1"/>
                <c:pt idx="0">
                  <c:v>2 vähäinen merkitys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'Luvut, Ajankohtaiset'!$A$336:$A$344</c:f>
              <c:strCache>
                <c:ptCount val="9"/>
                <c:pt idx="0">
                  <c:v>Yrityskuvan vahvistuminen</c:v>
                </c:pt>
                <c:pt idx="1">
                  <c:v>Uusien asiakasryhmien tavoittaminen</c:v>
                </c:pt>
                <c:pt idx="2">
                  <c:v>Asiakaspalvelun parantuminen</c:v>
                </c:pt>
                <c:pt idx="3">
                  <c:v>Tiiviimpi yhteistyö kumppanien kanssa</c:v>
                </c:pt>
                <c:pt idx="4">
                  <c:v>Liiketoimintaprosessien tehostuminen</c:v>
                </c:pt>
                <c:pt idx="5">
                  <c:v>Kannattavuuden parantuminen</c:v>
                </c:pt>
                <c:pt idx="6">
                  <c:v>Uudet liiketoimintamahdollisuudet</c:v>
                </c:pt>
                <c:pt idx="7">
                  <c:v>Tuotekehityksen tehostuminen</c:v>
                </c:pt>
                <c:pt idx="8">
                  <c:v>Liiketoiminnan kansainvälistyminen</c:v>
                </c:pt>
              </c:strCache>
            </c:strRef>
          </c:cat>
          <c:val>
            <c:numRef>
              <c:f>'Luvut, Ajankohtaiset'!$Q$336:$Q$344</c:f>
              <c:numCache>
                <c:formatCode>General</c:formatCode>
                <c:ptCount val="9"/>
                <c:pt idx="0">
                  <c:v>9</c:v>
                </c:pt>
                <c:pt idx="1">
                  <c:v>13</c:v>
                </c:pt>
                <c:pt idx="2">
                  <c:v>13</c:v>
                </c:pt>
                <c:pt idx="3">
                  <c:v>16</c:v>
                </c:pt>
                <c:pt idx="4">
                  <c:v>13</c:v>
                </c:pt>
                <c:pt idx="5">
                  <c:v>15</c:v>
                </c:pt>
                <c:pt idx="6">
                  <c:v>16</c:v>
                </c:pt>
                <c:pt idx="7">
                  <c:v>16</c:v>
                </c:pt>
                <c:pt idx="8">
                  <c:v>14</c:v>
                </c:pt>
              </c:numCache>
            </c:numRef>
          </c:val>
        </c:ser>
        <c:ser>
          <c:idx val="4"/>
          <c:order val="4"/>
          <c:tx>
            <c:strRef>
              <c:f>'Luvut, Ajankohtaiset'!$R$335</c:f>
              <c:strCache>
                <c:ptCount val="1"/>
                <c:pt idx="0">
                  <c:v>1 ei merkitystä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'Luvut, Ajankohtaiset'!$A$336:$A$344</c:f>
              <c:strCache>
                <c:ptCount val="9"/>
                <c:pt idx="0">
                  <c:v>Yrityskuvan vahvistuminen</c:v>
                </c:pt>
                <c:pt idx="1">
                  <c:v>Uusien asiakasryhmien tavoittaminen</c:v>
                </c:pt>
                <c:pt idx="2">
                  <c:v>Asiakaspalvelun parantuminen</c:v>
                </c:pt>
                <c:pt idx="3">
                  <c:v>Tiiviimpi yhteistyö kumppanien kanssa</c:v>
                </c:pt>
                <c:pt idx="4">
                  <c:v>Liiketoimintaprosessien tehostuminen</c:v>
                </c:pt>
                <c:pt idx="5">
                  <c:v>Kannattavuuden parantuminen</c:v>
                </c:pt>
                <c:pt idx="6">
                  <c:v>Uudet liiketoimintamahdollisuudet</c:v>
                </c:pt>
                <c:pt idx="7">
                  <c:v>Tuotekehityksen tehostuminen</c:v>
                </c:pt>
                <c:pt idx="8">
                  <c:v>Liiketoiminnan kansainvälistyminen</c:v>
                </c:pt>
              </c:strCache>
            </c:strRef>
          </c:cat>
          <c:val>
            <c:numRef>
              <c:f>'Luvut, Ajankohtaiset'!$R$336:$R$344</c:f>
              <c:numCache>
                <c:formatCode>General</c:formatCode>
                <c:ptCount val="9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13</c:v>
                </c:pt>
                <c:pt idx="4">
                  <c:v>15</c:v>
                </c:pt>
                <c:pt idx="5">
                  <c:v>13</c:v>
                </c:pt>
                <c:pt idx="6">
                  <c:v>15</c:v>
                </c:pt>
                <c:pt idx="7">
                  <c:v>23</c:v>
                </c:pt>
                <c:pt idx="8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31552768"/>
        <c:axId val="531338304"/>
      </c:barChart>
      <c:catAx>
        <c:axId val="531552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1338304"/>
        <c:crosses val="autoZero"/>
        <c:auto val="1"/>
        <c:lblAlgn val="ctr"/>
        <c:lblOffset val="100"/>
        <c:noMultiLvlLbl val="0"/>
      </c:catAx>
      <c:valAx>
        <c:axId val="53133830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1552768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256809338521405E-3"/>
          <c:y val="0.93544647009213944"/>
          <c:w val="0.98916990920881964"/>
          <c:h val="4.95385148928456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'luvut I'!$A$93</c:f>
              <c:strCache>
                <c:ptCount val="1"/>
                <c:pt idx="0">
                  <c:v>Viennin osuus kokonaisliikevaihdosta vientiyrityksissä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'luvut I'!$A$95:$A$97</c:f>
              <c:strCache>
                <c:ptCount val="3"/>
                <c:pt idx="0">
                  <c:v>Alle 9 %</c:v>
                </c:pt>
                <c:pt idx="1">
                  <c:v>10-49 %</c:v>
                </c:pt>
                <c:pt idx="2">
                  <c:v>50 % tai enemmän</c:v>
                </c:pt>
              </c:strCache>
            </c:strRef>
          </c:cat>
          <c:val>
            <c:numRef>
              <c:f>'luvut I'!$E$95:$E$97</c:f>
              <c:numCache>
                <c:formatCode>General</c:formatCode>
                <c:ptCount val="3"/>
                <c:pt idx="0">
                  <c:v>47</c:v>
                </c:pt>
                <c:pt idx="1">
                  <c:v>27</c:v>
                </c:pt>
                <c:pt idx="2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'luvut I'!$A$112</c:f>
              <c:strCache>
                <c:ptCount val="1"/>
                <c:pt idx="0">
                  <c:v>Vientiyritysten markkina-alueet ulkomailla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'luvut I'!$A$114:$A$122</c:f>
              <c:strCache>
                <c:ptCount val="9"/>
                <c:pt idx="0">
                  <c:v>EU-maat</c:v>
                </c:pt>
                <c:pt idx="1">
                  <c:v>Muut Euroopan maat (pl. EU)</c:v>
                </c:pt>
                <c:pt idx="2">
                  <c:v>Venäjä</c:v>
                </c:pt>
                <c:pt idx="3">
                  <c:v>Kiina</c:v>
                </c:pt>
                <c:pt idx="4">
                  <c:v>Intia</c:v>
                </c:pt>
                <c:pt idx="5">
                  <c:v>Muut Aasian maat</c:v>
                </c:pt>
                <c:pt idx="6">
                  <c:v>Yhdysvallat ja Kanada</c:v>
                </c:pt>
                <c:pt idx="7">
                  <c:v>Muut Amerikan maat</c:v>
                </c:pt>
                <c:pt idx="8">
                  <c:v>Muu maailma</c:v>
                </c:pt>
              </c:strCache>
            </c:strRef>
          </c:cat>
          <c:val>
            <c:numRef>
              <c:f>'luvut I'!$D$114:$D$122</c:f>
              <c:numCache>
                <c:formatCode>General</c:formatCode>
                <c:ptCount val="9"/>
                <c:pt idx="0">
                  <c:v>91</c:v>
                </c:pt>
                <c:pt idx="1">
                  <c:v>24</c:v>
                </c:pt>
                <c:pt idx="2">
                  <c:v>26</c:v>
                </c:pt>
                <c:pt idx="3">
                  <c:v>13</c:v>
                </c:pt>
                <c:pt idx="4">
                  <c:v>7</c:v>
                </c:pt>
                <c:pt idx="5">
                  <c:v>17</c:v>
                </c:pt>
                <c:pt idx="6">
                  <c:v>22</c:v>
                </c:pt>
                <c:pt idx="7">
                  <c:v>7</c:v>
                </c:pt>
                <c:pt idx="8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30120704"/>
        <c:axId val="531340608"/>
      </c:barChart>
      <c:catAx>
        <c:axId val="5301207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1340608"/>
        <c:crosses val="autoZero"/>
        <c:auto val="1"/>
        <c:lblAlgn val="ctr"/>
        <c:lblOffset val="100"/>
        <c:noMultiLvlLbl val="0"/>
      </c:catAx>
      <c:valAx>
        <c:axId val="53134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0120704"/>
        <c:crosses val="max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824579917201796E-2"/>
          <c:y val="5.2659932659932698E-2"/>
          <c:w val="0.805513648293956"/>
          <c:h val="0.86074091748632398"/>
        </c:manualLayout>
      </c:layout>
      <c:lineChart>
        <c:grouping val="standard"/>
        <c:varyColors val="0"/>
        <c:ser>
          <c:idx val="0"/>
          <c:order val="1"/>
          <c:tx>
            <c:strRef>
              <c:f>'luvut I'!$A$26</c:f>
              <c:strCache>
                <c:ptCount val="1"/>
                <c:pt idx="0">
                  <c:v>Henkilökunnan määrän muutosodotukset vuotta aiemmin (vasen asteikko)</c:v>
                </c:pt>
              </c:strCache>
            </c:strRef>
          </c:tx>
          <c:marker>
            <c:symbol val="none"/>
          </c:marker>
          <c:cat>
            <c:strRef>
              <c:f>'luvut I'!$J$25:$AN$25</c:f>
              <c:strCache>
                <c:ptCount val="31"/>
                <c:pt idx="0">
                  <c:v>I/01</c:v>
                </c:pt>
                <c:pt idx="1">
                  <c:v>II/01</c:v>
                </c:pt>
                <c:pt idx="2">
                  <c:v>I/02</c:v>
                </c:pt>
                <c:pt idx="3">
                  <c:v>II/02</c:v>
                </c:pt>
                <c:pt idx="4">
                  <c:v>I/03</c:v>
                </c:pt>
                <c:pt idx="5">
                  <c:v>II/03</c:v>
                </c:pt>
                <c:pt idx="6">
                  <c:v>I/04</c:v>
                </c:pt>
                <c:pt idx="7">
                  <c:v>II/04</c:v>
                </c:pt>
                <c:pt idx="8">
                  <c:v>I/05</c:v>
                </c:pt>
                <c:pt idx="9">
                  <c:v>II/05</c:v>
                </c:pt>
                <c:pt idx="10">
                  <c:v>I/06</c:v>
                </c:pt>
                <c:pt idx="11">
                  <c:v>II/06</c:v>
                </c:pt>
                <c:pt idx="12">
                  <c:v>I/07</c:v>
                </c:pt>
                <c:pt idx="13">
                  <c:v>II/07</c:v>
                </c:pt>
                <c:pt idx="14">
                  <c:v>I/08</c:v>
                </c:pt>
                <c:pt idx="15">
                  <c:v>II/08</c:v>
                </c:pt>
                <c:pt idx="16">
                  <c:v>I/09</c:v>
                </c:pt>
                <c:pt idx="17">
                  <c:v>II/09</c:v>
                </c:pt>
                <c:pt idx="18">
                  <c:v>I/10</c:v>
                </c:pt>
                <c:pt idx="19">
                  <c:v>II/10</c:v>
                </c:pt>
                <c:pt idx="20">
                  <c:v>I/11</c:v>
                </c:pt>
                <c:pt idx="21">
                  <c:v>II/11</c:v>
                </c:pt>
                <c:pt idx="22">
                  <c:v>I/12</c:v>
                </c:pt>
                <c:pt idx="23">
                  <c:v>II/12</c:v>
                </c:pt>
                <c:pt idx="24">
                  <c:v>I/13</c:v>
                </c:pt>
                <c:pt idx="25">
                  <c:v>II/13</c:v>
                </c:pt>
                <c:pt idx="26">
                  <c:v>I/14</c:v>
                </c:pt>
                <c:pt idx="27">
                  <c:v>II/14</c:v>
                </c:pt>
                <c:pt idx="28">
                  <c:v>I/15</c:v>
                </c:pt>
                <c:pt idx="29">
                  <c:v>II/15</c:v>
                </c:pt>
                <c:pt idx="30">
                  <c:v>I/16</c:v>
                </c:pt>
              </c:strCache>
            </c:strRef>
          </c:cat>
          <c:val>
            <c:numRef>
              <c:f>'luvut I'!$J$26:$AN$26</c:f>
              <c:numCache>
                <c:formatCode>General</c:formatCode>
                <c:ptCount val="31"/>
                <c:pt idx="0">
                  <c:v>23</c:v>
                </c:pt>
                <c:pt idx="1">
                  <c:v>20</c:v>
                </c:pt>
                <c:pt idx="2">
                  <c:v>20</c:v>
                </c:pt>
                <c:pt idx="3">
                  <c:v>17</c:v>
                </c:pt>
                <c:pt idx="4">
                  <c:v>15</c:v>
                </c:pt>
                <c:pt idx="5">
                  <c:v>10</c:v>
                </c:pt>
                <c:pt idx="6">
                  <c:v>12</c:v>
                </c:pt>
                <c:pt idx="7">
                  <c:v>13</c:v>
                </c:pt>
                <c:pt idx="8">
                  <c:v>15</c:v>
                </c:pt>
                <c:pt idx="9">
                  <c:v>16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  <c:pt idx="13">
                  <c:v>20</c:v>
                </c:pt>
                <c:pt idx="14">
                  <c:v>18</c:v>
                </c:pt>
                <c:pt idx="15">
                  <c:v>19</c:v>
                </c:pt>
                <c:pt idx="16">
                  <c:v>24</c:v>
                </c:pt>
                <c:pt idx="17">
                  <c:v>14</c:v>
                </c:pt>
                <c:pt idx="18">
                  <c:v>-8</c:v>
                </c:pt>
                <c:pt idx="19">
                  <c:v>-4</c:v>
                </c:pt>
                <c:pt idx="20">
                  <c:v>12</c:v>
                </c:pt>
                <c:pt idx="21">
                  <c:v>17</c:v>
                </c:pt>
                <c:pt idx="22">
                  <c:v>17</c:v>
                </c:pt>
                <c:pt idx="23">
                  <c:v>13</c:v>
                </c:pt>
                <c:pt idx="24">
                  <c:v>10</c:v>
                </c:pt>
                <c:pt idx="25">
                  <c:v>6</c:v>
                </c:pt>
                <c:pt idx="26">
                  <c:v>8</c:v>
                </c:pt>
                <c:pt idx="27">
                  <c:v>6</c:v>
                </c:pt>
                <c:pt idx="28">
                  <c:v>0</c:v>
                </c:pt>
                <c:pt idx="29">
                  <c:v>5</c:v>
                </c:pt>
                <c:pt idx="30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6207488"/>
        <c:axId val="33227328"/>
      </c:lineChart>
      <c:lineChart>
        <c:grouping val="standard"/>
        <c:varyColors val="0"/>
        <c:ser>
          <c:idx val="1"/>
          <c:order val="0"/>
          <c:tx>
            <c:strRef>
              <c:f>'luvut I'!$A$27</c:f>
              <c:strCache>
                <c:ptCount val="1"/>
                <c:pt idx="0">
                  <c:v>Työllisten määrän keskimääräinen muutos (oikea asteikko)</c:v>
                </c:pt>
              </c:strCache>
            </c:strRef>
          </c:tx>
          <c:spPr>
            <a:ln w="28575" cap="flat" cmpd="sng" algn="ctr">
              <a:solidFill>
                <a:schemeClr val="accent3"/>
              </a:solidFill>
              <a:prstDash val="solid"/>
            </a:ln>
            <a:effectLst/>
          </c:spPr>
          <c:marker>
            <c:symbol val="none"/>
          </c:marker>
          <c:cat>
            <c:strRef>
              <c:f>'luvut I'!$J$25:$AN$25</c:f>
              <c:strCache>
                <c:ptCount val="31"/>
                <c:pt idx="0">
                  <c:v>I/01</c:v>
                </c:pt>
                <c:pt idx="1">
                  <c:v>II/01</c:v>
                </c:pt>
                <c:pt idx="2">
                  <c:v>I/02</c:v>
                </c:pt>
                <c:pt idx="3">
                  <c:v>II/02</c:v>
                </c:pt>
                <c:pt idx="4">
                  <c:v>I/03</c:v>
                </c:pt>
                <c:pt idx="5">
                  <c:v>II/03</c:v>
                </c:pt>
                <c:pt idx="6">
                  <c:v>I/04</c:v>
                </c:pt>
                <c:pt idx="7">
                  <c:v>II/04</c:v>
                </c:pt>
                <c:pt idx="8">
                  <c:v>I/05</c:v>
                </c:pt>
                <c:pt idx="9">
                  <c:v>II/05</c:v>
                </c:pt>
                <c:pt idx="10">
                  <c:v>I/06</c:v>
                </c:pt>
                <c:pt idx="11">
                  <c:v>II/06</c:v>
                </c:pt>
                <c:pt idx="12">
                  <c:v>I/07</c:v>
                </c:pt>
                <c:pt idx="13">
                  <c:v>II/07</c:v>
                </c:pt>
                <c:pt idx="14">
                  <c:v>I/08</c:v>
                </c:pt>
                <c:pt idx="15">
                  <c:v>II/08</c:v>
                </c:pt>
                <c:pt idx="16">
                  <c:v>I/09</c:v>
                </c:pt>
                <c:pt idx="17">
                  <c:v>II/09</c:v>
                </c:pt>
                <c:pt idx="18">
                  <c:v>I/10</c:v>
                </c:pt>
                <c:pt idx="19">
                  <c:v>II/10</c:v>
                </c:pt>
                <c:pt idx="20">
                  <c:v>I/11</c:v>
                </c:pt>
                <c:pt idx="21">
                  <c:v>II/11</c:v>
                </c:pt>
                <c:pt idx="22">
                  <c:v>I/12</c:v>
                </c:pt>
                <c:pt idx="23">
                  <c:v>II/12</c:v>
                </c:pt>
                <c:pt idx="24">
                  <c:v>I/13</c:v>
                </c:pt>
                <c:pt idx="25">
                  <c:v>II/13</c:v>
                </c:pt>
                <c:pt idx="26">
                  <c:v>I/14</c:v>
                </c:pt>
                <c:pt idx="27">
                  <c:v>II/14</c:v>
                </c:pt>
                <c:pt idx="28">
                  <c:v>I/15</c:v>
                </c:pt>
                <c:pt idx="29">
                  <c:v>II/15</c:v>
                </c:pt>
                <c:pt idx="30">
                  <c:v>I/16</c:v>
                </c:pt>
              </c:strCache>
            </c:strRef>
          </c:cat>
          <c:val>
            <c:numRef>
              <c:f>'luvut I'!$J$27:$AN$27</c:f>
              <c:numCache>
                <c:formatCode>0.0</c:formatCode>
                <c:ptCount val="31"/>
                <c:pt idx="0">
                  <c:v>1.942964082778087</c:v>
                </c:pt>
                <c:pt idx="1">
                  <c:v>0.83072014083731549</c:v>
                </c:pt>
                <c:pt idx="2">
                  <c:v>0.47654577375491058</c:v>
                </c:pt>
                <c:pt idx="3">
                  <c:v>-4.6698431438696453E-2</c:v>
                </c:pt>
                <c:pt idx="4">
                  <c:v>2.5794786703797756E-2</c:v>
                </c:pt>
                <c:pt idx="5">
                  <c:v>-0.63208030442836183</c:v>
                </c:pt>
                <c:pt idx="6">
                  <c:v>-0.74211747692450314</c:v>
                </c:pt>
                <c:pt idx="7">
                  <c:v>0.72412402685481103</c:v>
                </c:pt>
                <c:pt idx="8">
                  <c:v>1.6435432230522906</c:v>
                </c:pt>
                <c:pt idx="9">
                  <c:v>1.4</c:v>
                </c:pt>
                <c:pt idx="10">
                  <c:v>1.7</c:v>
                </c:pt>
                <c:pt idx="11">
                  <c:v>1.9</c:v>
                </c:pt>
                <c:pt idx="12">
                  <c:v>2</c:v>
                </c:pt>
                <c:pt idx="13">
                  <c:v>1.9</c:v>
                </c:pt>
                <c:pt idx="14">
                  <c:v>2.2000000000000002</c:v>
                </c:pt>
                <c:pt idx="15" formatCode="General">
                  <c:v>1</c:v>
                </c:pt>
                <c:pt idx="16" formatCode="General">
                  <c:v>-2</c:v>
                </c:pt>
                <c:pt idx="17" formatCode="General">
                  <c:v>-3.8</c:v>
                </c:pt>
                <c:pt idx="18" formatCode="General">
                  <c:v>-1.4</c:v>
                </c:pt>
                <c:pt idx="19" formatCode="General">
                  <c:v>0.7</c:v>
                </c:pt>
                <c:pt idx="20" formatCode="General">
                  <c:v>1</c:v>
                </c:pt>
                <c:pt idx="21" formatCode="General">
                  <c:v>1.1000000000000001</c:v>
                </c:pt>
                <c:pt idx="22" formatCode="General">
                  <c:v>0.7</c:v>
                </c:pt>
                <c:pt idx="23" formatCode="General">
                  <c:v>0.1</c:v>
                </c:pt>
                <c:pt idx="24" formatCode="General">
                  <c:v>-0.8</c:v>
                </c:pt>
                <c:pt idx="25" formatCode="General">
                  <c:v>-1.3</c:v>
                </c:pt>
                <c:pt idx="26" formatCode="General">
                  <c:v>-0.6</c:v>
                </c:pt>
                <c:pt idx="27" formatCode="General">
                  <c:v>-0.1</c:v>
                </c:pt>
                <c:pt idx="28" formatCode="General">
                  <c:v>-0.6</c:v>
                </c:pt>
                <c:pt idx="29" formatCode="General">
                  <c:v>-0.2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6208000"/>
        <c:axId val="33227904"/>
      </c:lineChart>
      <c:catAx>
        <c:axId val="48620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fi-FI"/>
          </a:p>
        </c:txPr>
        <c:crossAx val="33227328"/>
        <c:crossesAt val="-60"/>
        <c:auto val="0"/>
        <c:lblAlgn val="ctr"/>
        <c:lblOffset val="100"/>
        <c:tickLblSkip val="2"/>
        <c:tickMarkSkip val="2"/>
        <c:noMultiLvlLbl val="0"/>
      </c:catAx>
      <c:valAx>
        <c:axId val="33227328"/>
        <c:scaling>
          <c:orientation val="minMax"/>
          <c:max val="40"/>
          <c:min val="-40"/>
        </c:scaling>
        <c:delete val="0"/>
        <c:axPos val="l"/>
        <c:title>
          <c:tx>
            <c:rich>
              <a:bodyPr/>
              <a:lstStyle/>
              <a:p>
                <a:pPr>
                  <a:defRPr sz="1400" b="0">
                    <a:solidFill>
                      <a:schemeClr val="accent1"/>
                    </a:solidFill>
                  </a:defRPr>
                </a:pPr>
                <a:r>
                  <a:rPr lang="fi-FI" sz="1400" b="0">
                    <a:solidFill>
                      <a:schemeClr val="accent1"/>
                    </a:solidFill>
                  </a:rPr>
                  <a:t>Henkilöstön määrän saldoluku</a:t>
                </a:r>
              </a:p>
            </c:rich>
          </c:tx>
          <c:layout>
            <c:manualLayout>
              <c:xMode val="edge"/>
              <c:yMode val="edge"/>
              <c:x val="1.7371106962145201E-2"/>
              <c:y val="0.186440609065282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>
                <a:solidFill>
                  <a:schemeClr val="accent1"/>
                </a:solidFill>
              </a:defRPr>
            </a:pPr>
            <a:endParaRPr lang="fi-FI"/>
          </a:p>
        </c:txPr>
        <c:crossAx val="486207488"/>
        <c:crosses val="autoZero"/>
        <c:crossBetween val="midCat"/>
        <c:majorUnit val="20"/>
      </c:valAx>
      <c:catAx>
        <c:axId val="486208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3227904"/>
        <c:crossesAt val="0"/>
        <c:auto val="0"/>
        <c:lblAlgn val="ctr"/>
        <c:lblOffset val="100"/>
        <c:noMultiLvlLbl val="0"/>
      </c:catAx>
      <c:valAx>
        <c:axId val="33227904"/>
        <c:scaling>
          <c:orientation val="minMax"/>
          <c:max val="4"/>
          <c:min val="-4"/>
        </c:scaling>
        <c:delete val="0"/>
        <c:axPos val="r"/>
        <c:title>
          <c:tx>
            <c:rich>
              <a:bodyPr/>
              <a:lstStyle/>
              <a:p>
                <a:pPr>
                  <a:defRPr sz="1400" b="0">
                    <a:solidFill>
                      <a:schemeClr val="accent3"/>
                    </a:solidFill>
                  </a:defRPr>
                </a:pPr>
                <a:r>
                  <a:rPr lang="fi-FI" sz="1400" b="0">
                    <a:solidFill>
                      <a:schemeClr val="accent3"/>
                    </a:solidFill>
                  </a:rPr>
                  <a:t>Työllisten määrän muutos, %</a:t>
                </a:r>
              </a:p>
            </c:rich>
          </c:tx>
          <c:layout>
            <c:manualLayout>
              <c:xMode val="edge"/>
              <c:yMode val="edge"/>
              <c:x val="0.95900100116352205"/>
              <c:y val="0.19152540275899901"/>
            </c:manualLayout>
          </c:layout>
          <c:overlay val="0"/>
        </c:title>
        <c:numFmt formatCode="0.0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400">
                <a:solidFill>
                  <a:schemeClr val="accent3"/>
                </a:solidFill>
              </a:defRPr>
            </a:pPr>
            <a:endParaRPr lang="fi-FI"/>
          </a:p>
        </c:txPr>
        <c:crossAx val="486208000"/>
        <c:crosses val="max"/>
        <c:crossBetween val="midCat"/>
        <c:majorUnit val="2"/>
        <c:minorUnit val="1"/>
      </c:val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'luvut I'!$A$102</c:f>
              <c:strCache>
                <c:ptCount val="1"/>
                <c:pt idx="0">
                  <c:v>Vientikaupan rahoittamiseen käytetyt rahoitusinstrumentit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'luvut I'!$A$104:$A$108</c:f>
              <c:strCache>
                <c:ptCount val="5"/>
                <c:pt idx="0">
                  <c:v>Laskua vastaan luottovakuutuksella</c:v>
                </c:pt>
                <c:pt idx="1">
                  <c:v>Laskua vastaan ilman luottovakuutusta</c:v>
                </c:pt>
                <c:pt idx="2">
                  <c:v>Käteisremburssi</c:v>
                </c:pt>
                <c:pt idx="3">
                  <c:v>Maksuajallinen remburssi</c:v>
                </c:pt>
                <c:pt idx="4">
                  <c:v>Muu</c:v>
                </c:pt>
              </c:strCache>
            </c:strRef>
          </c:cat>
          <c:val>
            <c:numRef>
              <c:f>'luvut I'!$E$104:$E$108</c:f>
              <c:numCache>
                <c:formatCode>General</c:formatCode>
                <c:ptCount val="5"/>
                <c:pt idx="0">
                  <c:v>10</c:v>
                </c:pt>
                <c:pt idx="1">
                  <c:v>59</c:v>
                </c:pt>
                <c:pt idx="2">
                  <c:v>9</c:v>
                </c:pt>
                <c:pt idx="3">
                  <c:v>5</c:v>
                </c:pt>
                <c:pt idx="4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30123264"/>
        <c:axId val="530001856"/>
      </c:barChart>
      <c:catAx>
        <c:axId val="5301232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30001856"/>
        <c:crosses val="autoZero"/>
        <c:auto val="1"/>
        <c:lblAlgn val="ctr"/>
        <c:lblOffset val="100"/>
        <c:noMultiLvlLbl val="0"/>
      </c:catAx>
      <c:valAx>
        <c:axId val="53000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/>
        </c:spPr>
        <c:txPr>
          <a:bodyPr/>
          <a:lstStyle/>
          <a:p>
            <a:pPr>
              <a:defRPr sz="1400"/>
            </a:pPr>
            <a:endParaRPr lang="fi-FI"/>
          </a:p>
        </c:txPr>
        <c:crossAx val="530123264"/>
        <c:crosses val="max"/>
        <c:crossBetween val="between"/>
        <c:majorUnit val="20"/>
      </c:valAx>
      <c:spPr>
        <a:ln w="9525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512775040420499"/>
          <c:y val="2.8097062579821201E-2"/>
          <c:w val="0.59072515375250201"/>
          <c:h val="0.9096551724137930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9"/>
              <c:layout>
                <c:manualLayout>
                  <c:x val="-5.8495356818399399E-3"/>
                  <c:y val="4.0071326961992398E-7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'luvut II'!$A$54:$A$64</c:f>
              <c:strCache>
                <c:ptCount val="11"/>
                <c:pt idx="0">
                  <c:v>Käyttöpääoma</c:v>
                </c:pt>
                <c:pt idx="1">
                  <c:v>Kone- ja laiteinvestoinnit - laajennus</c:v>
                </c:pt>
                <c:pt idx="2">
                  <c:v>Yrityksen kehityshankkeet</c:v>
                </c:pt>
                <c:pt idx="3">
                  <c:v>Rakennusinvestoinnit</c:v>
                </c:pt>
                <c:pt idx="4">
                  <c:v>Kone- ja laiteinvestoinnit - korvaus</c:v>
                </c:pt>
                <c:pt idx="5">
                  <c:v>Omistusjärjestelyt/yrityskaupat</c:v>
                </c:pt>
                <c:pt idx="6">
                  <c:v>Toimitusaikainen rahoitus/vakuudet</c:v>
                </c:pt>
                <c:pt idx="7">
                  <c:v>Kansainvälistymiseen</c:v>
                </c:pt>
                <c:pt idx="8">
                  <c:v>Viennin rahoitus</c:v>
                </c:pt>
                <c:pt idx="9">
                  <c:v>Ympäristövaikutteiset investoinnit</c:v>
                </c:pt>
                <c:pt idx="10">
                  <c:v>Muu kohde</c:v>
                </c:pt>
              </c:strCache>
            </c:strRef>
          </c:cat>
          <c:val>
            <c:numRef>
              <c:f>'luvut II'!$V$54:$V$64</c:f>
              <c:numCache>
                <c:formatCode>General</c:formatCode>
                <c:ptCount val="11"/>
                <c:pt idx="0">
                  <c:v>30</c:v>
                </c:pt>
                <c:pt idx="1">
                  <c:v>25</c:v>
                </c:pt>
                <c:pt idx="2">
                  <c:v>24</c:v>
                </c:pt>
                <c:pt idx="3">
                  <c:v>18</c:v>
                </c:pt>
                <c:pt idx="4">
                  <c:v>22</c:v>
                </c:pt>
                <c:pt idx="5">
                  <c:v>8</c:v>
                </c:pt>
                <c:pt idx="6">
                  <c:v>7</c:v>
                </c:pt>
                <c:pt idx="7">
                  <c:v>11</c:v>
                </c:pt>
                <c:pt idx="8">
                  <c:v>2</c:v>
                </c:pt>
                <c:pt idx="9">
                  <c:v>1</c:v>
                </c:pt>
                <c:pt idx="1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30235904"/>
        <c:axId val="530004160"/>
      </c:barChart>
      <c:catAx>
        <c:axId val="5302359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30004160"/>
        <c:crosses val="autoZero"/>
        <c:auto val="1"/>
        <c:lblAlgn val="ctr"/>
        <c:lblOffset val="100"/>
        <c:tickLblSkip val="1"/>
        <c:noMultiLvlLbl val="0"/>
      </c:catAx>
      <c:valAx>
        <c:axId val="53000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30235904"/>
        <c:crosses val="max"/>
        <c:crossBetween val="between"/>
        <c:majorUnit val="10"/>
      </c:valAx>
      <c:spPr>
        <a:solidFill>
          <a:schemeClr val="lt1"/>
        </a:solidFill>
        <a:ln w="9525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810964093405901"/>
          <c:y val="3.2979976442874002E-2"/>
          <c:w val="0.54668073707281395"/>
          <c:h val="0.89983899539059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'Luvut, Ajankohtaiset'!$A$34</c:f>
              <c:strCache>
                <c:ptCount val="1"/>
                <c:pt idx="0">
                  <c:v>C5 Miten vaikutukset näkyneet rahoituksessa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4.8980866239308797E-4"/>
                  <c:y val="7.3830433643052E-7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'Luvut, Ajankohtaiset'!$A$36:$A$41</c:f>
              <c:strCache>
                <c:ptCount val="6"/>
                <c:pt idx="0">
                  <c:v>Vakuusvaatimukset ovat kiristyneet</c:v>
                </c:pt>
                <c:pt idx="1">
                  <c:v>Rahan hinta (marginaali) on noussut</c:v>
                </c:pt>
                <c:pt idx="2">
                  <c:v>Rahoituksen yleinen saatavuus on heikentynyt</c:v>
                </c:pt>
                <c:pt idx="3">
                  <c:v>Laina-aika on lyhentynyt</c:v>
                </c:pt>
                <c:pt idx="4">
                  <c:v>Oman pääoman vaatimus on kasvanut</c:v>
                </c:pt>
                <c:pt idx="5">
                  <c:v>Vientisaatavien vakuuttaminen on vaikeutunut</c:v>
                </c:pt>
              </c:strCache>
            </c:strRef>
          </c:cat>
          <c:val>
            <c:numRef>
              <c:f>'Luvut, Ajankohtaiset'!$L$36:$L$41</c:f>
              <c:numCache>
                <c:formatCode>General</c:formatCode>
                <c:ptCount val="6"/>
                <c:pt idx="0">
                  <c:v>61</c:v>
                </c:pt>
                <c:pt idx="1">
                  <c:v>36</c:v>
                </c:pt>
                <c:pt idx="2">
                  <c:v>34</c:v>
                </c:pt>
                <c:pt idx="3">
                  <c:v>7</c:v>
                </c:pt>
                <c:pt idx="4">
                  <c:v>33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30238976"/>
        <c:axId val="531096128"/>
      </c:barChart>
      <c:catAx>
        <c:axId val="5302389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31096128"/>
        <c:crosses val="autoZero"/>
        <c:auto val="1"/>
        <c:lblAlgn val="ctr"/>
        <c:lblOffset val="100"/>
        <c:noMultiLvlLbl val="0"/>
      </c:catAx>
      <c:valAx>
        <c:axId val="531096128"/>
        <c:scaling>
          <c:orientation val="minMax"/>
          <c:max val="70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30238976"/>
        <c:crosses val="max"/>
        <c:crossBetween val="between"/>
        <c:majorUnit val="10"/>
      </c:valAx>
      <c:spPr>
        <a:solidFill>
          <a:schemeClr val="lt1"/>
        </a:solidFill>
        <a:ln w="9525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9.0385981164119913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'Luvut, Ajankohtaiset'!$A$49:$A$52</c:f>
              <c:strCache>
                <c:ptCount val="4"/>
                <c:pt idx="0">
                  <c:v>Hanke ei toteutunut</c:v>
                </c:pt>
                <c:pt idx="1">
                  <c:v>Hanke toteutui osittain</c:v>
                </c:pt>
                <c:pt idx="2">
                  <c:v>Hankkeen toteutus lykkääntyi</c:v>
                </c:pt>
                <c:pt idx="3">
                  <c:v>Ei vaikutusta yrityksen hankkeisiin</c:v>
                </c:pt>
              </c:strCache>
            </c:strRef>
          </c:cat>
          <c:val>
            <c:numRef>
              <c:f>'Luvut, Ajankohtaiset'!$D$49:$D$52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8</c:v>
                </c:pt>
                <c:pt idx="3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49842944"/>
        <c:axId val="531098432"/>
      </c:barChart>
      <c:catAx>
        <c:axId val="549842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1098432"/>
        <c:crosses val="autoZero"/>
        <c:auto val="1"/>
        <c:lblAlgn val="ctr"/>
        <c:lblOffset val="100"/>
        <c:noMultiLvlLbl val="0"/>
      </c:catAx>
      <c:valAx>
        <c:axId val="53109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49842944"/>
        <c:crosses val="max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39434237386993E-2"/>
          <c:y val="1.8897638877459638E-2"/>
          <c:w val="0.87344053659959175"/>
          <c:h val="0.674264319213418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'luvut II'!$A$30</c:f>
              <c:strCache>
                <c:ptCount val="1"/>
                <c:pt idx="0">
                  <c:v>Kysynnän epävakaus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'luvut II'!$AA$29:$AH$29</c:f>
              <c:strCache>
                <c:ptCount val="8"/>
                <c:pt idx="0">
                  <c:v>I/09</c:v>
                </c:pt>
                <c:pt idx="1">
                  <c:v>I/10</c:v>
                </c:pt>
                <c:pt idx="2">
                  <c:v>I/11</c:v>
                </c:pt>
                <c:pt idx="3">
                  <c:v>I/12</c:v>
                </c:pt>
                <c:pt idx="4">
                  <c:v>I/13</c:v>
                </c:pt>
                <c:pt idx="5">
                  <c:v>I/14</c:v>
                </c:pt>
                <c:pt idx="6">
                  <c:v>I/15</c:v>
                </c:pt>
                <c:pt idx="7">
                  <c:v>I/16</c:v>
                </c:pt>
              </c:strCache>
            </c:strRef>
          </c:cat>
          <c:val>
            <c:numRef>
              <c:f>'luvut II'!$AA$30:$AH$30</c:f>
              <c:numCache>
                <c:formatCode>0</c:formatCode>
                <c:ptCount val="8"/>
                <c:pt idx="0">
                  <c:v>29</c:v>
                </c:pt>
                <c:pt idx="1">
                  <c:v>34</c:v>
                </c:pt>
                <c:pt idx="2">
                  <c:v>26</c:v>
                </c:pt>
                <c:pt idx="3">
                  <c:v>25</c:v>
                </c:pt>
                <c:pt idx="4">
                  <c:v>26</c:v>
                </c:pt>
                <c:pt idx="5" formatCode="General">
                  <c:v>25</c:v>
                </c:pt>
                <c:pt idx="6" formatCode="General">
                  <c:v>17</c:v>
                </c:pt>
                <c:pt idx="7" formatCode="General">
                  <c:v>16</c:v>
                </c:pt>
              </c:numCache>
            </c:numRef>
          </c:val>
        </c:ser>
        <c:ser>
          <c:idx val="1"/>
          <c:order val="1"/>
          <c:tx>
            <c:strRef>
              <c:f>'luvut II'!$A$31</c:f>
              <c:strCache>
                <c:ptCount val="1"/>
                <c:pt idx="0">
                  <c:v>Työvoiman saatavuus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'luvut II'!$AA$29:$AH$29</c:f>
              <c:strCache>
                <c:ptCount val="8"/>
                <c:pt idx="0">
                  <c:v>I/09</c:v>
                </c:pt>
                <c:pt idx="1">
                  <c:v>I/10</c:v>
                </c:pt>
                <c:pt idx="2">
                  <c:v>I/11</c:v>
                </c:pt>
                <c:pt idx="3">
                  <c:v>I/12</c:v>
                </c:pt>
                <c:pt idx="4">
                  <c:v>I/13</c:v>
                </c:pt>
                <c:pt idx="5">
                  <c:v>I/14</c:v>
                </c:pt>
                <c:pt idx="6">
                  <c:v>I/15</c:v>
                </c:pt>
                <c:pt idx="7">
                  <c:v>I/16</c:v>
                </c:pt>
              </c:strCache>
            </c:strRef>
          </c:cat>
          <c:val>
            <c:numRef>
              <c:f>'luvut II'!$AA$31:$AH$31</c:f>
              <c:numCache>
                <c:formatCode>0</c:formatCode>
                <c:ptCount val="8"/>
                <c:pt idx="0">
                  <c:v>11</c:v>
                </c:pt>
                <c:pt idx="1">
                  <c:v>9</c:v>
                </c:pt>
                <c:pt idx="2">
                  <c:v>12</c:v>
                </c:pt>
                <c:pt idx="3">
                  <c:v>13</c:v>
                </c:pt>
                <c:pt idx="4">
                  <c:v>10</c:v>
                </c:pt>
                <c:pt idx="5" formatCode="General">
                  <c:v>9</c:v>
                </c:pt>
                <c:pt idx="6" formatCode="General">
                  <c:v>7</c:v>
                </c:pt>
                <c:pt idx="7" formatCode="General">
                  <c:v>8</c:v>
                </c:pt>
              </c:numCache>
            </c:numRef>
          </c:val>
        </c:ser>
        <c:ser>
          <c:idx val="2"/>
          <c:order val="2"/>
          <c:tx>
            <c:strRef>
              <c:f>'luvut II'!$A$32</c:f>
              <c:strCache>
                <c:ptCount val="1"/>
                <c:pt idx="0">
                  <c:v>Työn sivukulut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'luvut II'!$AA$29:$AH$29</c:f>
              <c:strCache>
                <c:ptCount val="8"/>
                <c:pt idx="0">
                  <c:v>I/09</c:v>
                </c:pt>
                <c:pt idx="1">
                  <c:v>I/10</c:v>
                </c:pt>
                <c:pt idx="2">
                  <c:v>I/11</c:v>
                </c:pt>
                <c:pt idx="3">
                  <c:v>I/12</c:v>
                </c:pt>
                <c:pt idx="4">
                  <c:v>I/13</c:v>
                </c:pt>
                <c:pt idx="5">
                  <c:v>I/14</c:v>
                </c:pt>
                <c:pt idx="6">
                  <c:v>I/15</c:v>
                </c:pt>
                <c:pt idx="7">
                  <c:v>I/16</c:v>
                </c:pt>
              </c:strCache>
            </c:strRef>
          </c:cat>
          <c:val>
            <c:numRef>
              <c:f>'luvut II'!$AA$32:$AH$32</c:f>
              <c:numCache>
                <c:formatCode>0</c:formatCode>
                <c:ptCount val="8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8</c:v>
                </c:pt>
                <c:pt idx="4">
                  <c:v>12</c:v>
                </c:pt>
                <c:pt idx="5" formatCode="General">
                  <c:v>13</c:v>
                </c:pt>
                <c:pt idx="6" formatCode="General">
                  <c:v>19</c:v>
                </c:pt>
                <c:pt idx="7" formatCode="General">
                  <c:v>18</c:v>
                </c:pt>
              </c:numCache>
            </c:numRef>
          </c:val>
        </c:ser>
        <c:ser>
          <c:idx val="3"/>
          <c:order val="3"/>
          <c:tx>
            <c:strRef>
              <c:f>'luvut II'!$A$33</c:f>
              <c:strCache>
                <c:ptCount val="1"/>
                <c:pt idx="0">
                  <c:v>Palkkataso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'luvut II'!$AA$29:$AH$29</c:f>
              <c:strCache>
                <c:ptCount val="8"/>
                <c:pt idx="0">
                  <c:v>I/09</c:v>
                </c:pt>
                <c:pt idx="1">
                  <c:v>I/10</c:v>
                </c:pt>
                <c:pt idx="2">
                  <c:v>I/11</c:v>
                </c:pt>
                <c:pt idx="3">
                  <c:v>I/12</c:v>
                </c:pt>
                <c:pt idx="4">
                  <c:v>I/13</c:v>
                </c:pt>
                <c:pt idx="5">
                  <c:v>I/14</c:v>
                </c:pt>
                <c:pt idx="6">
                  <c:v>I/15</c:v>
                </c:pt>
                <c:pt idx="7">
                  <c:v>I/16</c:v>
                </c:pt>
              </c:strCache>
            </c:strRef>
          </c:cat>
          <c:val>
            <c:numRef>
              <c:f>'luvut II'!$AA$33:$AH$33</c:f>
              <c:numCache>
                <c:formatCode>0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 formatCode="General">
                  <c:v>4</c:v>
                </c:pt>
                <c:pt idx="6" formatCode="General">
                  <c:v>9</c:v>
                </c:pt>
                <c:pt idx="7" formatCode="General">
                  <c:v>8</c:v>
                </c:pt>
              </c:numCache>
            </c:numRef>
          </c:val>
        </c:ser>
        <c:ser>
          <c:idx val="4"/>
          <c:order val="4"/>
          <c:tx>
            <c:strRef>
              <c:f>'luvut II'!$A$34</c:f>
              <c:strCache>
                <c:ptCount val="1"/>
                <c:pt idx="0">
                  <c:v>Irtisanomiseen liittyvä riski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'luvut II'!$AA$29:$AH$29</c:f>
              <c:strCache>
                <c:ptCount val="8"/>
                <c:pt idx="0">
                  <c:v>I/09</c:v>
                </c:pt>
                <c:pt idx="1">
                  <c:v>I/10</c:v>
                </c:pt>
                <c:pt idx="2">
                  <c:v>I/11</c:v>
                </c:pt>
                <c:pt idx="3">
                  <c:v>I/12</c:v>
                </c:pt>
                <c:pt idx="4">
                  <c:v>I/13</c:v>
                </c:pt>
                <c:pt idx="5">
                  <c:v>I/14</c:v>
                </c:pt>
                <c:pt idx="6">
                  <c:v>I/15</c:v>
                </c:pt>
                <c:pt idx="7">
                  <c:v>I/16</c:v>
                </c:pt>
              </c:strCache>
            </c:strRef>
          </c:cat>
          <c:val>
            <c:numRef>
              <c:f>'luvut II'!$AA$34:$AH$34</c:f>
              <c:numCache>
                <c:formatCode>0</c:formatCode>
                <c:ptCount val="8"/>
                <c:pt idx="0">
                  <c:v>6</c:v>
                </c:pt>
                <c:pt idx="1">
                  <c:v>4</c:v>
                </c:pt>
                <c:pt idx="2">
                  <c:v>6</c:v>
                </c:pt>
                <c:pt idx="3">
                  <c:v>5</c:v>
                </c:pt>
                <c:pt idx="4">
                  <c:v>6</c:v>
                </c:pt>
                <c:pt idx="5" formatCode="General">
                  <c:v>6</c:v>
                </c:pt>
                <c:pt idx="6" formatCode="General">
                  <c:v>11</c:v>
                </c:pt>
                <c:pt idx="7" formatCode="General">
                  <c:v>12</c:v>
                </c:pt>
              </c:numCache>
            </c:numRef>
          </c:val>
        </c:ser>
        <c:ser>
          <c:idx val="5"/>
          <c:order val="5"/>
          <c:tx>
            <c:strRef>
              <c:f>'luvut II'!$A$35</c:f>
              <c:strCache>
                <c:ptCount val="1"/>
                <c:pt idx="0">
                  <c:v>Työlains./työehtosop.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'luvut II'!$AA$29:$AH$29</c:f>
              <c:strCache>
                <c:ptCount val="8"/>
                <c:pt idx="0">
                  <c:v>I/09</c:v>
                </c:pt>
                <c:pt idx="1">
                  <c:v>I/10</c:v>
                </c:pt>
                <c:pt idx="2">
                  <c:v>I/11</c:v>
                </c:pt>
                <c:pt idx="3">
                  <c:v>I/12</c:v>
                </c:pt>
                <c:pt idx="4">
                  <c:v>I/13</c:v>
                </c:pt>
                <c:pt idx="5">
                  <c:v>I/14</c:v>
                </c:pt>
                <c:pt idx="6">
                  <c:v>I/15</c:v>
                </c:pt>
                <c:pt idx="7">
                  <c:v>I/16</c:v>
                </c:pt>
              </c:strCache>
            </c:strRef>
          </c:cat>
          <c:val>
            <c:numRef>
              <c:f>'luvut II'!$AA$35:$AH$35</c:f>
              <c:numCache>
                <c:formatCode>0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 formatCode="General">
                  <c:v>4</c:v>
                </c:pt>
                <c:pt idx="6" formatCode="General">
                  <c:v>8</c:v>
                </c:pt>
                <c:pt idx="7" formatCode="General">
                  <c:v>8</c:v>
                </c:pt>
              </c:numCache>
            </c:numRef>
          </c:val>
        </c:ser>
        <c:ser>
          <c:idx val="6"/>
          <c:order val="6"/>
          <c:tx>
            <c:strRef>
              <c:f>'luvut II'!$A$36</c:f>
              <c:strCache>
                <c:ptCount val="1"/>
                <c:pt idx="0">
                  <c:v>Toimitilojen ahtaus/puute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'luvut II'!$AA$29:$AH$29</c:f>
              <c:strCache>
                <c:ptCount val="8"/>
                <c:pt idx="0">
                  <c:v>I/09</c:v>
                </c:pt>
                <c:pt idx="1">
                  <c:v>I/10</c:v>
                </c:pt>
                <c:pt idx="2">
                  <c:v>I/11</c:v>
                </c:pt>
                <c:pt idx="3">
                  <c:v>I/12</c:v>
                </c:pt>
                <c:pt idx="4">
                  <c:v>I/13</c:v>
                </c:pt>
                <c:pt idx="5">
                  <c:v>I/14</c:v>
                </c:pt>
                <c:pt idx="6">
                  <c:v>I/15</c:v>
                </c:pt>
                <c:pt idx="7">
                  <c:v>I/16</c:v>
                </c:pt>
              </c:strCache>
            </c:strRef>
          </c:cat>
          <c:val>
            <c:numRef>
              <c:f>'luvut II'!$AA$36:$AH$36</c:f>
              <c:numCache>
                <c:formatCode>0</c:formatCode>
                <c:ptCount val="8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 formatCode="General">
                  <c:v>2</c:v>
                </c:pt>
                <c:pt idx="6" formatCode="General">
                  <c:v>2</c:v>
                </c:pt>
                <c:pt idx="7" formatCode="General">
                  <c:v>2</c:v>
                </c:pt>
              </c:numCache>
            </c:numRef>
          </c:val>
        </c:ser>
        <c:ser>
          <c:idx val="7"/>
          <c:order val="7"/>
          <c:tx>
            <c:strRef>
              <c:f>'luvut II'!$A$37</c:f>
              <c:strCache>
                <c:ptCount val="1"/>
                <c:pt idx="0">
                  <c:v>Verotus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48148148148148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8148148148137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8148148148148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96296296296296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'luvut II'!$AA$29:$AH$29</c:f>
              <c:strCache>
                <c:ptCount val="8"/>
                <c:pt idx="0">
                  <c:v>I/09</c:v>
                </c:pt>
                <c:pt idx="1">
                  <c:v>I/10</c:v>
                </c:pt>
                <c:pt idx="2">
                  <c:v>I/11</c:v>
                </c:pt>
                <c:pt idx="3">
                  <c:v>I/12</c:v>
                </c:pt>
                <c:pt idx="4">
                  <c:v>I/13</c:v>
                </c:pt>
                <c:pt idx="5">
                  <c:v>I/14</c:v>
                </c:pt>
                <c:pt idx="6">
                  <c:v>I/15</c:v>
                </c:pt>
                <c:pt idx="7">
                  <c:v>I/16</c:v>
                </c:pt>
              </c:strCache>
            </c:strRef>
          </c:cat>
          <c:val>
            <c:numRef>
              <c:f>'luvut II'!$AA$37:$AH$37</c:f>
              <c:numCache>
                <c:formatCode>0</c:formatCode>
                <c:ptCount val="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 formatCode="General">
                  <c:v>3</c:v>
                </c:pt>
                <c:pt idx="6" formatCode="General">
                  <c:v>6</c:v>
                </c:pt>
                <c:pt idx="7" formatCode="General">
                  <c:v>5</c:v>
                </c:pt>
              </c:numCache>
            </c:numRef>
          </c:val>
        </c:ser>
        <c:ser>
          <c:idx val="8"/>
          <c:order val="8"/>
          <c:tx>
            <c:strRef>
              <c:f>'luvut II'!$A$39</c:f>
              <c:strCache>
                <c:ptCount val="1"/>
                <c:pt idx="0">
                  <c:v>Muu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'luvut II'!$AA$29:$AH$29</c:f>
              <c:strCache>
                <c:ptCount val="8"/>
                <c:pt idx="0">
                  <c:v>I/09</c:v>
                </c:pt>
                <c:pt idx="1">
                  <c:v>I/10</c:v>
                </c:pt>
                <c:pt idx="2">
                  <c:v>I/11</c:v>
                </c:pt>
                <c:pt idx="3">
                  <c:v>I/12</c:v>
                </c:pt>
                <c:pt idx="4">
                  <c:v>I/13</c:v>
                </c:pt>
                <c:pt idx="5">
                  <c:v>I/14</c:v>
                </c:pt>
                <c:pt idx="6">
                  <c:v>I/15</c:v>
                </c:pt>
                <c:pt idx="7">
                  <c:v>I/16</c:v>
                </c:pt>
              </c:strCache>
            </c:strRef>
          </c:cat>
          <c:val>
            <c:numRef>
              <c:f>'luvut II'!$AA$39:$AH$39</c:f>
              <c:numCache>
                <c:formatCode>0</c:formatCod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8</c:v>
                </c:pt>
                <c:pt idx="4">
                  <c:v>3</c:v>
                </c:pt>
                <c:pt idx="5" formatCode="General">
                  <c:v>4</c:v>
                </c:pt>
                <c:pt idx="6" formatCode="General">
                  <c:v>2</c:v>
                </c:pt>
                <c:pt idx="7" formatCode="General">
                  <c:v>1</c:v>
                </c:pt>
              </c:numCache>
            </c:numRef>
          </c:val>
        </c:ser>
        <c:ser>
          <c:idx val="9"/>
          <c:order val="9"/>
          <c:tx>
            <c:strRef>
              <c:f>'luvut II'!$A$38</c:f>
              <c:strCache>
                <c:ptCount val="1"/>
                <c:pt idx="0">
                  <c:v>Osa-aikaisen työntekijän palkkaamisen vaikeus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'luvut II'!$AA$29:$AH$29</c:f>
              <c:strCache>
                <c:ptCount val="8"/>
                <c:pt idx="0">
                  <c:v>I/09</c:v>
                </c:pt>
                <c:pt idx="1">
                  <c:v>I/10</c:v>
                </c:pt>
                <c:pt idx="2">
                  <c:v>I/11</c:v>
                </c:pt>
                <c:pt idx="3">
                  <c:v>I/12</c:v>
                </c:pt>
                <c:pt idx="4">
                  <c:v>I/13</c:v>
                </c:pt>
                <c:pt idx="5">
                  <c:v>I/14</c:v>
                </c:pt>
                <c:pt idx="6">
                  <c:v>I/15</c:v>
                </c:pt>
                <c:pt idx="7">
                  <c:v>I/16</c:v>
                </c:pt>
              </c:strCache>
            </c:strRef>
          </c:cat>
          <c:val>
            <c:numRef>
              <c:f>'luvut II'!$AA$38:$AH$38</c:f>
              <c:numCache>
                <c:formatCode>General</c:formatCode>
                <c:ptCount val="8"/>
                <c:pt idx="6">
                  <c:v>6</c:v>
                </c:pt>
                <c:pt idx="7">
                  <c:v>7</c:v>
                </c:pt>
              </c:numCache>
            </c:numRef>
          </c:val>
        </c:ser>
        <c:ser>
          <c:idx val="10"/>
          <c:order val="10"/>
          <c:tx>
            <c:strRef>
              <c:f>'luvut II'!$A$40</c:f>
              <c:strCache>
                <c:ptCount val="1"/>
                <c:pt idx="0">
                  <c:v>Ei tarvetta työllistää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'luvut II'!$AA$29:$AH$29</c:f>
              <c:strCache>
                <c:ptCount val="8"/>
                <c:pt idx="0">
                  <c:v>I/09</c:v>
                </c:pt>
                <c:pt idx="1">
                  <c:v>I/10</c:v>
                </c:pt>
                <c:pt idx="2">
                  <c:v>I/11</c:v>
                </c:pt>
                <c:pt idx="3">
                  <c:v>I/12</c:v>
                </c:pt>
                <c:pt idx="4">
                  <c:v>I/13</c:v>
                </c:pt>
                <c:pt idx="5">
                  <c:v>I/14</c:v>
                </c:pt>
                <c:pt idx="6">
                  <c:v>I/15</c:v>
                </c:pt>
                <c:pt idx="7">
                  <c:v>I/16</c:v>
                </c:pt>
              </c:strCache>
            </c:strRef>
          </c:cat>
          <c:val>
            <c:numRef>
              <c:f>'luvut II'!$AA$40:$AH$40</c:f>
              <c:numCache>
                <c:formatCode>0</c:formatCode>
                <c:ptCount val="8"/>
                <c:pt idx="0">
                  <c:v>32</c:v>
                </c:pt>
                <c:pt idx="1">
                  <c:v>29</c:v>
                </c:pt>
                <c:pt idx="2">
                  <c:v>28</c:v>
                </c:pt>
                <c:pt idx="3">
                  <c:v>29</c:v>
                </c:pt>
                <c:pt idx="4">
                  <c:v>29</c:v>
                </c:pt>
                <c:pt idx="5" formatCode="General">
                  <c:v>30</c:v>
                </c:pt>
                <c:pt idx="6" formatCode="General">
                  <c:v>13</c:v>
                </c:pt>
                <c:pt idx="7" formatCode="General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6"/>
        <c:overlap val="100"/>
        <c:axId val="549854208"/>
        <c:axId val="531100160"/>
      </c:barChart>
      <c:catAx>
        <c:axId val="549854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fi-FI"/>
          </a:p>
        </c:txPr>
        <c:crossAx val="531100160"/>
        <c:crosses val="autoZero"/>
        <c:auto val="1"/>
        <c:lblAlgn val="ctr"/>
        <c:lblOffset val="100"/>
        <c:noMultiLvlLbl val="0"/>
      </c:catAx>
      <c:valAx>
        <c:axId val="531100160"/>
        <c:scaling>
          <c:orientation val="minMax"/>
          <c:max val="100"/>
          <c:min val="0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fi-FI"/>
          </a:p>
        </c:txPr>
        <c:crossAx val="549854208"/>
        <c:crosses val="autoZero"/>
        <c:crossBetween val="between"/>
      </c:valAx>
      <c:spPr>
        <a:solidFill>
          <a:schemeClr val="lt1"/>
        </a:solidFill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/>
      </c:spPr>
    </c:plotArea>
    <c:legend>
      <c:legendPos val="b"/>
      <c:layout>
        <c:manualLayout>
          <c:xMode val="edge"/>
          <c:yMode val="edge"/>
          <c:x val="7.3708718692770325E-3"/>
          <c:y val="0.75954588754362085"/>
          <c:w val="0.98686877625781289"/>
          <c:h val="0.24045411245637935"/>
        </c:manualLayout>
      </c:layout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076264614650441"/>
          <c:y val="1.5077948046053789E-3"/>
          <c:w val="0.52514644476258654"/>
          <c:h val="0.882425616455365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'Luvut, Ajankohtaiset'!$T$90</c:f>
              <c:strCache>
                <c:ptCount val="1"/>
                <c:pt idx="0">
                  <c:v>Tehnyt sopeuttamistoimia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'Luvut, Ajankohtaiset'!$A$91:$A$101</c:f>
              <c:strCache>
                <c:ptCount val="11"/>
                <c:pt idx="0">
                  <c:v>Lomautukset</c:v>
                </c:pt>
                <c:pt idx="1">
                  <c:v>Työaikajärjestelyt</c:v>
                </c:pt>
                <c:pt idx="2">
                  <c:v>Liiketoiminnan karsiminen/keskittyminen ydinalueisiin</c:v>
                </c:pt>
                <c:pt idx="3">
                  <c:v>Liiketoiminnan laajentaminen uusiin tuotteisiin</c:v>
                </c:pt>
                <c:pt idx="4">
                  <c:v>Muiden työvoimakustannusten karsiminen</c:v>
                </c:pt>
                <c:pt idx="5">
                  <c:v>Irtisanomiset</c:v>
                </c:pt>
                <c:pt idx="6">
                  <c:v>Liiketoiminnan laajentaminen uusille alueille</c:v>
                </c:pt>
                <c:pt idx="7">
                  <c:v>Tilapäiset palkan alennukset</c:v>
                </c:pt>
                <c:pt idx="8">
                  <c:v>Alihankinnan vähentäminen/siirtäminen</c:v>
                </c:pt>
                <c:pt idx="9">
                  <c:v>Tuotannon siirtäminen toiseen maahan</c:v>
                </c:pt>
                <c:pt idx="10">
                  <c:v>Muut</c:v>
                </c:pt>
              </c:strCache>
            </c:strRef>
          </c:cat>
          <c:val>
            <c:numRef>
              <c:f>'Luvut, Ajankohtaiset'!$T$91:$T$101</c:f>
              <c:numCache>
                <c:formatCode>General</c:formatCode>
                <c:ptCount val="11"/>
                <c:pt idx="0">
                  <c:v>30</c:v>
                </c:pt>
                <c:pt idx="1">
                  <c:v>38</c:v>
                </c:pt>
                <c:pt idx="2">
                  <c:v>22</c:v>
                </c:pt>
                <c:pt idx="3">
                  <c:v>22</c:v>
                </c:pt>
                <c:pt idx="4">
                  <c:v>17</c:v>
                </c:pt>
                <c:pt idx="5">
                  <c:v>23</c:v>
                </c:pt>
                <c:pt idx="6">
                  <c:v>16</c:v>
                </c:pt>
                <c:pt idx="7">
                  <c:v>15</c:v>
                </c:pt>
                <c:pt idx="8">
                  <c:v>5</c:v>
                </c:pt>
                <c:pt idx="9">
                  <c:v>3</c:v>
                </c:pt>
                <c:pt idx="10">
                  <c:v>9</c:v>
                </c:pt>
              </c:numCache>
            </c:numRef>
          </c:val>
        </c:ser>
        <c:ser>
          <c:idx val="1"/>
          <c:order val="1"/>
          <c:tx>
            <c:strRef>
              <c:f>'Luvut, Ajankohtaiset'!$U$90</c:f>
              <c:strCache>
                <c:ptCount val="1"/>
                <c:pt idx="0">
                  <c:v>Suunnittelee soppeuttamistoimia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'Luvut, Ajankohtaiset'!$A$91:$A$101</c:f>
              <c:strCache>
                <c:ptCount val="11"/>
                <c:pt idx="0">
                  <c:v>Lomautukset</c:v>
                </c:pt>
                <c:pt idx="1">
                  <c:v>Työaikajärjestelyt</c:v>
                </c:pt>
                <c:pt idx="2">
                  <c:v>Liiketoiminnan karsiminen/keskittyminen ydinalueisiin</c:v>
                </c:pt>
                <c:pt idx="3">
                  <c:v>Liiketoiminnan laajentaminen uusiin tuotteisiin</c:v>
                </c:pt>
                <c:pt idx="4">
                  <c:v>Muiden työvoimakustannusten karsiminen</c:v>
                </c:pt>
                <c:pt idx="5">
                  <c:v>Irtisanomiset</c:v>
                </c:pt>
                <c:pt idx="6">
                  <c:v>Liiketoiminnan laajentaminen uusille alueille</c:v>
                </c:pt>
                <c:pt idx="7">
                  <c:v>Tilapäiset palkan alennukset</c:v>
                </c:pt>
                <c:pt idx="8">
                  <c:v>Alihankinnan vähentäminen/siirtäminen</c:v>
                </c:pt>
                <c:pt idx="9">
                  <c:v>Tuotannon siirtäminen toiseen maahan</c:v>
                </c:pt>
                <c:pt idx="10">
                  <c:v>Muut</c:v>
                </c:pt>
              </c:strCache>
            </c:strRef>
          </c:cat>
          <c:val>
            <c:numRef>
              <c:f>'Luvut, Ajankohtaiset'!$U$91:$U$101</c:f>
              <c:numCache>
                <c:formatCode>General</c:formatCode>
                <c:ptCount val="11"/>
                <c:pt idx="0">
                  <c:v>38</c:v>
                </c:pt>
                <c:pt idx="1">
                  <c:v>44</c:v>
                </c:pt>
                <c:pt idx="2">
                  <c:v>19</c:v>
                </c:pt>
                <c:pt idx="3">
                  <c:v>21</c:v>
                </c:pt>
                <c:pt idx="4">
                  <c:v>20</c:v>
                </c:pt>
                <c:pt idx="5">
                  <c:v>23</c:v>
                </c:pt>
                <c:pt idx="6">
                  <c:v>16</c:v>
                </c:pt>
                <c:pt idx="7">
                  <c:v>10</c:v>
                </c:pt>
                <c:pt idx="8">
                  <c:v>6</c:v>
                </c:pt>
                <c:pt idx="9">
                  <c:v>5</c:v>
                </c:pt>
                <c:pt idx="10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27101184"/>
        <c:axId val="625772800"/>
      </c:barChart>
      <c:catAx>
        <c:axId val="62710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5772800"/>
        <c:crosses val="autoZero"/>
        <c:auto val="1"/>
        <c:lblAlgn val="ctr"/>
        <c:lblOffset val="100"/>
        <c:noMultiLvlLbl val="0"/>
      </c:catAx>
      <c:valAx>
        <c:axId val="625772800"/>
        <c:scaling>
          <c:orientation val="minMax"/>
          <c:max val="5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710118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68591017805072"/>
          <c:y val="0.93126093250676634"/>
          <c:w val="0.63462805834189628"/>
          <c:h val="5.96927038108934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961605701954202E-2"/>
          <c:y val="0.162874759424082"/>
          <c:w val="0.91103839429804601"/>
          <c:h val="0.7319698788620739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7"/>
            <c:invertIfNegative val="0"/>
            <c:bubble3D val="0"/>
            <c:spPr>
              <a:solidFill>
                <a:schemeClr val="tx2"/>
              </a:solidFill>
            </c:spPr>
          </c:dPt>
          <c:dLbls>
            <c:dLbl>
              <c:idx val="7"/>
              <c:layout>
                <c:manualLayout>
                  <c:x val="-1.60642570281125E-3"/>
                  <c:y val="0.1090263188560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2"/>
                      </a:solidFill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3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'Y:\Talouspolitiikka, tutkimus ja ympäristöpolitiikka\yritystilastot\2012\[YritystenHenkilömäärät.xlsx]040_syr_2007_tau_104_fi20091012'!$L$37:$S$37</c:f>
              <c:strCache>
                <c:ptCount val="8"/>
                <c:pt idx="0">
                  <c:v>1-9 h</c:v>
                </c:pt>
                <c:pt idx="1">
                  <c:v>10-19 h</c:v>
                </c:pt>
                <c:pt idx="2">
                  <c:v>20-49 h</c:v>
                </c:pt>
                <c:pt idx="3">
                  <c:v>50-99 h</c:v>
                </c:pt>
                <c:pt idx="4">
                  <c:v>100-249 h</c:v>
                </c:pt>
                <c:pt idx="5">
                  <c:v>250-499 h</c:v>
                </c:pt>
                <c:pt idx="6">
                  <c:v>500-999 h</c:v>
                </c:pt>
                <c:pt idx="7">
                  <c:v>&gt; 1000 h</c:v>
                </c:pt>
              </c:strCache>
            </c:strRef>
          </c:cat>
          <c:val>
            <c:numRef>
              <c:f>'Y:\Talouspolitiikka, tutkimus ja ympäristöpolitiikka\yritystilastot\2012\[YritystenHenkilömäärät.xlsx]040_syr_2007_tau_104_fi20091012'!$L$74:$S$74</c:f>
              <c:numCache>
                <c:formatCode>General</c:formatCode>
                <c:ptCount val="8"/>
                <c:pt idx="0">
                  <c:v>43698</c:v>
                </c:pt>
                <c:pt idx="1">
                  <c:v>16826</c:v>
                </c:pt>
                <c:pt idx="2">
                  <c:v>18500</c:v>
                </c:pt>
                <c:pt idx="3">
                  <c:v>12494</c:v>
                </c:pt>
                <c:pt idx="4">
                  <c:v>10204</c:v>
                </c:pt>
                <c:pt idx="5">
                  <c:v>8841</c:v>
                </c:pt>
                <c:pt idx="6">
                  <c:v>783</c:v>
                </c:pt>
                <c:pt idx="7">
                  <c:v>-2460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550215168"/>
        <c:axId val="531101312"/>
      </c:barChart>
      <c:catAx>
        <c:axId val="550215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600"/>
            </a:pPr>
            <a:endParaRPr lang="fi-FI"/>
          </a:p>
        </c:txPr>
        <c:crossAx val="531101312"/>
        <c:crosses val="autoZero"/>
        <c:auto val="1"/>
        <c:lblAlgn val="ctr"/>
        <c:lblOffset val="100"/>
        <c:noMultiLvlLbl val="0"/>
      </c:catAx>
      <c:valAx>
        <c:axId val="531101312"/>
        <c:scaling>
          <c:orientation val="minMax"/>
          <c:max val="56000"/>
          <c:min val="-4000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fi-FI"/>
          </a:p>
        </c:txPr>
        <c:crossAx val="550215168"/>
        <c:crosses val="autoZero"/>
        <c:crossBetween val="between"/>
        <c:majorUnit val="10000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374946502775E-2"/>
          <c:y val="2.93898000712133E-2"/>
          <c:w val="0.90932756721471997"/>
          <c:h val="0.85141242937853101"/>
        </c:manualLayout>
      </c:layout>
      <c:lineChart>
        <c:grouping val="standard"/>
        <c:varyColors val="0"/>
        <c:ser>
          <c:idx val="0"/>
          <c:order val="0"/>
          <c:tx>
            <c:strRef>
              <c:f>'luvut I'!$A$50</c:f>
              <c:strCache>
                <c:ptCount val="1"/>
                <c:pt idx="0">
                  <c:v>Suhdannenäkymät 12 kuukaudelle</c:v>
                </c:pt>
              </c:strCache>
            </c:strRef>
          </c:tx>
          <c:marker>
            <c:symbol val="none"/>
          </c:marker>
          <c:cat>
            <c:strRef>
              <c:f>'luvut I'!$AD$48:$BH$48</c:f>
              <c:strCache>
                <c:ptCount val="31"/>
                <c:pt idx="0">
                  <c:v>I/01</c:v>
                </c:pt>
                <c:pt idx="1">
                  <c:v>II/01</c:v>
                </c:pt>
                <c:pt idx="2">
                  <c:v>I/02</c:v>
                </c:pt>
                <c:pt idx="3">
                  <c:v>II/02</c:v>
                </c:pt>
                <c:pt idx="4">
                  <c:v>I/03</c:v>
                </c:pt>
                <c:pt idx="5">
                  <c:v>II/03</c:v>
                </c:pt>
                <c:pt idx="6">
                  <c:v>I/04</c:v>
                </c:pt>
                <c:pt idx="7">
                  <c:v>II/04</c:v>
                </c:pt>
                <c:pt idx="8">
                  <c:v>I/05</c:v>
                </c:pt>
                <c:pt idx="9">
                  <c:v>II/05</c:v>
                </c:pt>
                <c:pt idx="10">
                  <c:v>I/06</c:v>
                </c:pt>
                <c:pt idx="11">
                  <c:v>II/06</c:v>
                </c:pt>
                <c:pt idx="12">
                  <c:v>I/07</c:v>
                </c:pt>
                <c:pt idx="13">
                  <c:v>II/07</c:v>
                </c:pt>
                <c:pt idx="14">
                  <c:v>I/08</c:v>
                </c:pt>
                <c:pt idx="15">
                  <c:v>II/08</c:v>
                </c:pt>
                <c:pt idx="16">
                  <c:v>I/09</c:v>
                </c:pt>
                <c:pt idx="17">
                  <c:v>II/09</c:v>
                </c:pt>
                <c:pt idx="18">
                  <c:v>I/10</c:v>
                </c:pt>
                <c:pt idx="19">
                  <c:v>II/10</c:v>
                </c:pt>
                <c:pt idx="20">
                  <c:v>I/11</c:v>
                </c:pt>
                <c:pt idx="21">
                  <c:v>II/11</c:v>
                </c:pt>
                <c:pt idx="22">
                  <c:v>I/12</c:v>
                </c:pt>
                <c:pt idx="23">
                  <c:v>II/12</c:v>
                </c:pt>
                <c:pt idx="24">
                  <c:v>I/13</c:v>
                </c:pt>
                <c:pt idx="25">
                  <c:v>II/13</c:v>
                </c:pt>
                <c:pt idx="26">
                  <c:v>I/14</c:v>
                </c:pt>
                <c:pt idx="27">
                  <c:v>II/14</c:v>
                </c:pt>
                <c:pt idx="28">
                  <c:v>I/15</c:v>
                </c:pt>
                <c:pt idx="29">
                  <c:v>II/15</c:v>
                </c:pt>
                <c:pt idx="30">
                  <c:v>I/16</c:v>
                </c:pt>
              </c:strCache>
            </c:strRef>
          </c:cat>
          <c:val>
            <c:numRef>
              <c:f>'luvut I'!$AD$50:$BH$50</c:f>
              <c:numCache>
                <c:formatCode>General</c:formatCode>
                <c:ptCount val="31"/>
                <c:pt idx="0">
                  <c:v>20</c:v>
                </c:pt>
                <c:pt idx="1">
                  <c:v>8</c:v>
                </c:pt>
                <c:pt idx="2">
                  <c:v>25</c:v>
                </c:pt>
                <c:pt idx="3">
                  <c:v>18</c:v>
                </c:pt>
                <c:pt idx="4">
                  <c:v>15</c:v>
                </c:pt>
                <c:pt idx="5">
                  <c:v>19</c:v>
                </c:pt>
                <c:pt idx="6">
                  <c:v>30</c:v>
                </c:pt>
                <c:pt idx="7">
                  <c:v>32</c:v>
                </c:pt>
                <c:pt idx="8">
                  <c:v>32</c:v>
                </c:pt>
                <c:pt idx="9">
                  <c:v>33</c:v>
                </c:pt>
                <c:pt idx="10">
                  <c:v>35</c:v>
                </c:pt>
                <c:pt idx="11">
                  <c:v>34</c:v>
                </c:pt>
                <c:pt idx="12">
                  <c:v>34</c:v>
                </c:pt>
                <c:pt idx="13">
                  <c:v>31</c:v>
                </c:pt>
                <c:pt idx="14">
                  <c:v>24</c:v>
                </c:pt>
                <c:pt idx="15">
                  <c:v>6</c:v>
                </c:pt>
                <c:pt idx="16">
                  <c:v>-25</c:v>
                </c:pt>
                <c:pt idx="17">
                  <c:v>-8</c:v>
                </c:pt>
                <c:pt idx="18">
                  <c:v>25</c:v>
                </c:pt>
                <c:pt idx="19">
                  <c:v>40</c:v>
                </c:pt>
                <c:pt idx="20">
                  <c:v>34</c:v>
                </c:pt>
                <c:pt idx="21">
                  <c:v>25</c:v>
                </c:pt>
                <c:pt idx="22">
                  <c:v>0</c:v>
                </c:pt>
                <c:pt idx="23">
                  <c:v>0</c:v>
                </c:pt>
                <c:pt idx="24">
                  <c:v>5</c:v>
                </c:pt>
                <c:pt idx="25">
                  <c:v>4</c:v>
                </c:pt>
                <c:pt idx="26">
                  <c:v>16</c:v>
                </c:pt>
                <c:pt idx="27">
                  <c:v>8</c:v>
                </c:pt>
                <c:pt idx="28">
                  <c:v>-7</c:v>
                </c:pt>
                <c:pt idx="29">
                  <c:v>9</c:v>
                </c:pt>
                <c:pt idx="30">
                  <c:v>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6211072"/>
        <c:axId val="33230208"/>
      </c:lineChart>
      <c:catAx>
        <c:axId val="48621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fi-FI"/>
          </a:p>
        </c:txPr>
        <c:crossAx val="33230208"/>
        <c:crossesAt val="-100"/>
        <c:auto val="0"/>
        <c:lblAlgn val="ctr"/>
        <c:lblOffset val="100"/>
        <c:tickLblSkip val="2"/>
        <c:tickMarkSkip val="2"/>
        <c:noMultiLvlLbl val="0"/>
      </c:catAx>
      <c:valAx>
        <c:axId val="33230208"/>
        <c:scaling>
          <c:orientation val="minMax"/>
          <c:max val="60"/>
          <c:min val="-6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fi-FI"/>
          </a:p>
        </c:txPr>
        <c:crossAx val="486211072"/>
        <c:crosses val="autoZero"/>
        <c:crossBetween val="midCat"/>
        <c:majorUnit val="20"/>
      </c:valAx>
      <c:spPr>
        <a:solidFill>
          <a:schemeClr val="lt1"/>
        </a:solidFill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69803516028998E-2"/>
          <c:y val="3.9548022598870101E-2"/>
          <c:w val="0.91400236628452602"/>
          <c:h val="0.87909604519773998"/>
        </c:manualLayout>
      </c:layout>
      <c:lineChart>
        <c:grouping val="standard"/>
        <c:varyColors val="0"/>
        <c:ser>
          <c:idx val="0"/>
          <c:order val="0"/>
          <c:tx>
            <c:strRef>
              <c:f>'luvut I'!$A$52</c:f>
              <c:strCache>
                <c:ptCount val="1"/>
                <c:pt idx="0">
                  <c:v>Liikevaihto-odotukset 12 kuukaudelle</c:v>
                </c:pt>
              </c:strCache>
            </c:strRef>
          </c:tx>
          <c:marker>
            <c:symbol val="none"/>
          </c:marker>
          <c:cat>
            <c:strRef>
              <c:f>'luvut I'!$AD$48:$BH$48</c:f>
              <c:strCache>
                <c:ptCount val="31"/>
                <c:pt idx="0">
                  <c:v>I/01</c:v>
                </c:pt>
                <c:pt idx="1">
                  <c:v>II/01</c:v>
                </c:pt>
                <c:pt idx="2">
                  <c:v>I/02</c:v>
                </c:pt>
                <c:pt idx="3">
                  <c:v>II/02</c:v>
                </c:pt>
                <c:pt idx="4">
                  <c:v>I/03</c:v>
                </c:pt>
                <c:pt idx="5">
                  <c:v>II/03</c:v>
                </c:pt>
                <c:pt idx="6">
                  <c:v>I/04</c:v>
                </c:pt>
                <c:pt idx="7">
                  <c:v>II/04</c:v>
                </c:pt>
                <c:pt idx="8">
                  <c:v>I/05</c:v>
                </c:pt>
                <c:pt idx="9">
                  <c:v>II/05</c:v>
                </c:pt>
                <c:pt idx="10">
                  <c:v>I/06</c:v>
                </c:pt>
                <c:pt idx="11">
                  <c:v>II/06</c:v>
                </c:pt>
                <c:pt idx="12">
                  <c:v>I/07</c:v>
                </c:pt>
                <c:pt idx="13">
                  <c:v>II/07</c:v>
                </c:pt>
                <c:pt idx="14">
                  <c:v>I/08</c:v>
                </c:pt>
                <c:pt idx="15">
                  <c:v>II/08</c:v>
                </c:pt>
                <c:pt idx="16">
                  <c:v>I/09</c:v>
                </c:pt>
                <c:pt idx="17">
                  <c:v>II/09</c:v>
                </c:pt>
                <c:pt idx="18">
                  <c:v>I/10</c:v>
                </c:pt>
                <c:pt idx="19">
                  <c:v>II/10</c:v>
                </c:pt>
                <c:pt idx="20">
                  <c:v>I/11</c:v>
                </c:pt>
                <c:pt idx="21">
                  <c:v>II/11</c:v>
                </c:pt>
                <c:pt idx="22">
                  <c:v>I/12</c:v>
                </c:pt>
                <c:pt idx="23">
                  <c:v>II/12</c:v>
                </c:pt>
                <c:pt idx="24">
                  <c:v>I/13</c:v>
                </c:pt>
                <c:pt idx="25">
                  <c:v>II/13</c:v>
                </c:pt>
                <c:pt idx="26">
                  <c:v>I/14</c:v>
                </c:pt>
                <c:pt idx="27">
                  <c:v>II/14</c:v>
                </c:pt>
                <c:pt idx="28">
                  <c:v>I/15</c:v>
                </c:pt>
                <c:pt idx="29">
                  <c:v>II/15</c:v>
                </c:pt>
                <c:pt idx="30">
                  <c:v>I/16</c:v>
                </c:pt>
              </c:strCache>
            </c:strRef>
          </c:cat>
          <c:val>
            <c:numRef>
              <c:f>'luvut I'!$AD$52:$BH$52</c:f>
              <c:numCache>
                <c:formatCode>0</c:formatCode>
                <c:ptCount val="31"/>
                <c:pt idx="0">
                  <c:v>42</c:v>
                </c:pt>
                <c:pt idx="1">
                  <c:v>42</c:v>
                </c:pt>
                <c:pt idx="2">
                  <c:v>40</c:v>
                </c:pt>
                <c:pt idx="3">
                  <c:v>36</c:v>
                </c:pt>
                <c:pt idx="4">
                  <c:v>35</c:v>
                </c:pt>
                <c:pt idx="5">
                  <c:v>37</c:v>
                </c:pt>
                <c:pt idx="6">
                  <c:v>41</c:v>
                </c:pt>
                <c:pt idx="7">
                  <c:v>45</c:v>
                </c:pt>
                <c:pt idx="8">
                  <c:v>45</c:v>
                </c:pt>
                <c:pt idx="9">
                  <c:v>48</c:v>
                </c:pt>
                <c:pt idx="10">
                  <c:v>52</c:v>
                </c:pt>
                <c:pt idx="11">
                  <c:v>52</c:v>
                </c:pt>
                <c:pt idx="12">
                  <c:v>50</c:v>
                </c:pt>
                <c:pt idx="13">
                  <c:v>50</c:v>
                </c:pt>
                <c:pt idx="14">
                  <c:v>51</c:v>
                </c:pt>
                <c:pt idx="15">
                  <c:v>35</c:v>
                </c:pt>
                <c:pt idx="16">
                  <c:v>-9</c:v>
                </c:pt>
                <c:pt idx="17">
                  <c:v>1</c:v>
                </c:pt>
                <c:pt idx="18">
                  <c:v>33</c:v>
                </c:pt>
                <c:pt idx="19">
                  <c:v>46</c:v>
                </c:pt>
                <c:pt idx="20" formatCode="General">
                  <c:v>43</c:v>
                </c:pt>
                <c:pt idx="21" formatCode="General">
                  <c:v>40</c:v>
                </c:pt>
                <c:pt idx="22" formatCode="General">
                  <c:v>24</c:v>
                </c:pt>
                <c:pt idx="23" formatCode="General">
                  <c:v>21</c:v>
                </c:pt>
                <c:pt idx="24" formatCode="General">
                  <c:v>24</c:v>
                </c:pt>
                <c:pt idx="25" formatCode="General">
                  <c:v>23</c:v>
                </c:pt>
                <c:pt idx="26" formatCode="General">
                  <c:v>30</c:v>
                </c:pt>
                <c:pt idx="27" formatCode="General">
                  <c:v>23</c:v>
                </c:pt>
                <c:pt idx="28" formatCode="General">
                  <c:v>12</c:v>
                </c:pt>
                <c:pt idx="29" formatCode="General">
                  <c:v>20</c:v>
                </c:pt>
                <c:pt idx="30" formatCode="General">
                  <c:v>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94112"/>
        <c:axId val="33232512"/>
      </c:lineChart>
      <c:catAx>
        <c:axId val="879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33232512"/>
        <c:crossesAt val="-20"/>
        <c:auto val="0"/>
        <c:lblAlgn val="ctr"/>
        <c:lblOffset val="100"/>
        <c:tickLblSkip val="2"/>
        <c:tickMarkSkip val="2"/>
        <c:noMultiLvlLbl val="0"/>
      </c:catAx>
      <c:valAx>
        <c:axId val="33232512"/>
        <c:scaling>
          <c:orientation val="minMax"/>
          <c:max val="60"/>
          <c:min val="-2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8794112"/>
        <c:crosses val="autoZero"/>
        <c:crossBetween val="midCat"/>
        <c:majorUnit val="10"/>
      </c:valAx>
      <c:spPr>
        <a:ln w="9525"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69803516028998E-2"/>
          <c:y val="5.1412429378531098E-2"/>
          <c:w val="0.91926248079092299"/>
          <c:h val="0.87231638418078905"/>
        </c:manualLayout>
      </c:layout>
      <c:lineChart>
        <c:grouping val="standard"/>
        <c:varyColors val="0"/>
        <c:ser>
          <c:idx val="0"/>
          <c:order val="0"/>
          <c:tx>
            <c:strRef>
              <c:f>'luvut I'!$A$53</c:f>
              <c:strCache>
                <c:ptCount val="1"/>
                <c:pt idx="0">
                  <c:v>Kannattavuusodotukset 12 kuukaudelle</c:v>
                </c:pt>
              </c:strCache>
            </c:strRef>
          </c:tx>
          <c:marker>
            <c:symbol val="none"/>
          </c:marker>
          <c:cat>
            <c:strRef>
              <c:f>'luvut I'!$AD$48:$BH$48</c:f>
              <c:strCache>
                <c:ptCount val="31"/>
                <c:pt idx="0">
                  <c:v>I/01</c:v>
                </c:pt>
                <c:pt idx="1">
                  <c:v>II/01</c:v>
                </c:pt>
                <c:pt idx="2">
                  <c:v>I/02</c:v>
                </c:pt>
                <c:pt idx="3">
                  <c:v>II/02</c:v>
                </c:pt>
                <c:pt idx="4">
                  <c:v>I/03</c:v>
                </c:pt>
                <c:pt idx="5">
                  <c:v>II/03</c:v>
                </c:pt>
                <c:pt idx="6">
                  <c:v>I/04</c:v>
                </c:pt>
                <c:pt idx="7">
                  <c:v>II/04</c:v>
                </c:pt>
                <c:pt idx="8">
                  <c:v>I/05</c:v>
                </c:pt>
                <c:pt idx="9">
                  <c:v>II/05</c:v>
                </c:pt>
                <c:pt idx="10">
                  <c:v>I/06</c:v>
                </c:pt>
                <c:pt idx="11">
                  <c:v>II/06</c:v>
                </c:pt>
                <c:pt idx="12">
                  <c:v>I/07</c:v>
                </c:pt>
                <c:pt idx="13">
                  <c:v>II/07</c:v>
                </c:pt>
                <c:pt idx="14">
                  <c:v>I/08</c:v>
                </c:pt>
                <c:pt idx="15">
                  <c:v>II/08</c:v>
                </c:pt>
                <c:pt idx="16">
                  <c:v>I/09</c:v>
                </c:pt>
                <c:pt idx="17">
                  <c:v>II/09</c:v>
                </c:pt>
                <c:pt idx="18">
                  <c:v>I/10</c:v>
                </c:pt>
                <c:pt idx="19">
                  <c:v>II/10</c:v>
                </c:pt>
                <c:pt idx="20">
                  <c:v>I/11</c:v>
                </c:pt>
                <c:pt idx="21">
                  <c:v>II/11</c:v>
                </c:pt>
                <c:pt idx="22">
                  <c:v>I/12</c:v>
                </c:pt>
                <c:pt idx="23">
                  <c:v>II/12</c:v>
                </c:pt>
                <c:pt idx="24">
                  <c:v>I/13</c:v>
                </c:pt>
                <c:pt idx="25">
                  <c:v>II/13</c:v>
                </c:pt>
                <c:pt idx="26">
                  <c:v>I/14</c:v>
                </c:pt>
                <c:pt idx="27">
                  <c:v>II/14</c:v>
                </c:pt>
                <c:pt idx="28">
                  <c:v>I/15</c:v>
                </c:pt>
                <c:pt idx="29">
                  <c:v>II/15</c:v>
                </c:pt>
                <c:pt idx="30">
                  <c:v>I/16</c:v>
                </c:pt>
              </c:strCache>
            </c:strRef>
          </c:cat>
          <c:val>
            <c:numRef>
              <c:f>'luvut I'!$AD$53:$BH$53</c:f>
              <c:numCache>
                <c:formatCode>0</c:formatCode>
                <c:ptCount val="31"/>
                <c:pt idx="0">
                  <c:v>24</c:v>
                </c:pt>
                <c:pt idx="1">
                  <c:v>28</c:v>
                </c:pt>
                <c:pt idx="2">
                  <c:v>29</c:v>
                </c:pt>
                <c:pt idx="3">
                  <c:v>26</c:v>
                </c:pt>
                <c:pt idx="4">
                  <c:v>26</c:v>
                </c:pt>
                <c:pt idx="5">
                  <c:v>28</c:v>
                </c:pt>
                <c:pt idx="6">
                  <c:v>33</c:v>
                </c:pt>
                <c:pt idx="7">
                  <c:v>32</c:v>
                </c:pt>
                <c:pt idx="8">
                  <c:v>35</c:v>
                </c:pt>
                <c:pt idx="9">
                  <c:v>34</c:v>
                </c:pt>
                <c:pt idx="10">
                  <c:v>34</c:v>
                </c:pt>
                <c:pt idx="11">
                  <c:v>34</c:v>
                </c:pt>
                <c:pt idx="12">
                  <c:v>32</c:v>
                </c:pt>
                <c:pt idx="13">
                  <c:v>31</c:v>
                </c:pt>
                <c:pt idx="14">
                  <c:v>33</c:v>
                </c:pt>
                <c:pt idx="15">
                  <c:v>14</c:v>
                </c:pt>
                <c:pt idx="16">
                  <c:v>-12</c:v>
                </c:pt>
                <c:pt idx="17">
                  <c:v>-5</c:v>
                </c:pt>
                <c:pt idx="18">
                  <c:v>21</c:v>
                </c:pt>
                <c:pt idx="19">
                  <c:v>32</c:v>
                </c:pt>
                <c:pt idx="20">
                  <c:v>28</c:v>
                </c:pt>
                <c:pt idx="21" formatCode="General">
                  <c:v>19</c:v>
                </c:pt>
                <c:pt idx="22" formatCode="General">
                  <c:v>11</c:v>
                </c:pt>
                <c:pt idx="23" formatCode="General">
                  <c:v>6</c:v>
                </c:pt>
                <c:pt idx="24" formatCode="General">
                  <c:v>9</c:v>
                </c:pt>
                <c:pt idx="25" formatCode="General">
                  <c:v>6</c:v>
                </c:pt>
                <c:pt idx="26" formatCode="General">
                  <c:v>15</c:v>
                </c:pt>
                <c:pt idx="27" formatCode="General">
                  <c:v>6</c:v>
                </c:pt>
                <c:pt idx="28" formatCode="General">
                  <c:v>-5</c:v>
                </c:pt>
                <c:pt idx="29" formatCode="General">
                  <c:v>4</c:v>
                </c:pt>
                <c:pt idx="30" formatCode="General">
                  <c:v>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97696"/>
        <c:axId val="547700736"/>
      </c:lineChart>
      <c:catAx>
        <c:axId val="879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fi-FI"/>
          </a:p>
        </c:txPr>
        <c:crossAx val="547700736"/>
        <c:crossesAt val="-40"/>
        <c:auto val="0"/>
        <c:lblAlgn val="ctr"/>
        <c:lblOffset val="100"/>
        <c:tickLblSkip val="2"/>
        <c:tickMarkSkip val="2"/>
        <c:noMultiLvlLbl val="0"/>
      </c:catAx>
      <c:valAx>
        <c:axId val="547700736"/>
        <c:scaling>
          <c:orientation val="minMax"/>
          <c:max val="60"/>
          <c:min val="-4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fi-FI"/>
          </a:p>
        </c:txPr>
        <c:crossAx val="8797696"/>
        <c:crosses val="autoZero"/>
        <c:crossBetween val="midCat"/>
        <c:majorUnit val="20"/>
      </c:valAx>
      <c:spPr>
        <a:ln w="9525"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365046535677297E-2"/>
          <c:y val="6.1016949152543097E-2"/>
          <c:w val="0.92807963771368795"/>
          <c:h val="0.84237288135593202"/>
        </c:manualLayout>
      </c:layout>
      <c:lineChart>
        <c:grouping val="standard"/>
        <c:varyColors val="0"/>
        <c:ser>
          <c:idx val="0"/>
          <c:order val="0"/>
          <c:tx>
            <c:strRef>
              <c:f>'luvut I'!$A$54</c:f>
              <c:strCache>
                <c:ptCount val="1"/>
                <c:pt idx="0">
                  <c:v>Vakavaraisuusodotukset 12 kuukaudelle</c:v>
                </c:pt>
              </c:strCache>
            </c:strRef>
          </c:tx>
          <c:marker>
            <c:symbol val="none"/>
          </c:marker>
          <c:cat>
            <c:strRef>
              <c:f>'luvut I'!$AD$48:$BH$48</c:f>
              <c:strCache>
                <c:ptCount val="31"/>
                <c:pt idx="0">
                  <c:v>I/01</c:v>
                </c:pt>
                <c:pt idx="1">
                  <c:v>II/01</c:v>
                </c:pt>
                <c:pt idx="2">
                  <c:v>I/02</c:v>
                </c:pt>
                <c:pt idx="3">
                  <c:v>II/02</c:v>
                </c:pt>
                <c:pt idx="4">
                  <c:v>I/03</c:v>
                </c:pt>
                <c:pt idx="5">
                  <c:v>II/03</c:v>
                </c:pt>
                <c:pt idx="6">
                  <c:v>I/04</c:v>
                </c:pt>
                <c:pt idx="7">
                  <c:v>II/04</c:v>
                </c:pt>
                <c:pt idx="8">
                  <c:v>I/05</c:v>
                </c:pt>
                <c:pt idx="9">
                  <c:v>II/05</c:v>
                </c:pt>
                <c:pt idx="10">
                  <c:v>I/06</c:v>
                </c:pt>
                <c:pt idx="11">
                  <c:v>II/06</c:v>
                </c:pt>
                <c:pt idx="12">
                  <c:v>I/07</c:v>
                </c:pt>
                <c:pt idx="13">
                  <c:v>II/07</c:v>
                </c:pt>
                <c:pt idx="14">
                  <c:v>I/08</c:v>
                </c:pt>
                <c:pt idx="15">
                  <c:v>II/08</c:v>
                </c:pt>
                <c:pt idx="16">
                  <c:v>I/09</c:v>
                </c:pt>
                <c:pt idx="17">
                  <c:v>II/09</c:v>
                </c:pt>
                <c:pt idx="18">
                  <c:v>I/10</c:v>
                </c:pt>
                <c:pt idx="19">
                  <c:v>II/10</c:v>
                </c:pt>
                <c:pt idx="20">
                  <c:v>I/11</c:v>
                </c:pt>
                <c:pt idx="21">
                  <c:v>II/11</c:v>
                </c:pt>
                <c:pt idx="22">
                  <c:v>I/12</c:v>
                </c:pt>
                <c:pt idx="23">
                  <c:v>II/12</c:v>
                </c:pt>
                <c:pt idx="24">
                  <c:v>I/13</c:v>
                </c:pt>
                <c:pt idx="25">
                  <c:v>II/13</c:v>
                </c:pt>
                <c:pt idx="26">
                  <c:v>I/14</c:v>
                </c:pt>
                <c:pt idx="27">
                  <c:v>II/14</c:v>
                </c:pt>
                <c:pt idx="28">
                  <c:v>I/15</c:v>
                </c:pt>
                <c:pt idx="29">
                  <c:v>II/15</c:v>
                </c:pt>
                <c:pt idx="30">
                  <c:v>I/16</c:v>
                </c:pt>
              </c:strCache>
            </c:strRef>
          </c:cat>
          <c:val>
            <c:numRef>
              <c:f>'luvut I'!$AD$54:$BH$54</c:f>
              <c:numCache>
                <c:formatCode>General</c:formatCode>
                <c:ptCount val="31"/>
                <c:pt idx="0">
                  <c:v>30</c:v>
                </c:pt>
                <c:pt idx="1">
                  <c:v>32</c:v>
                </c:pt>
                <c:pt idx="2">
                  <c:v>36</c:v>
                </c:pt>
                <c:pt idx="3">
                  <c:v>31</c:v>
                </c:pt>
                <c:pt idx="4">
                  <c:v>32</c:v>
                </c:pt>
                <c:pt idx="5">
                  <c:v>32</c:v>
                </c:pt>
                <c:pt idx="6">
                  <c:v>36</c:v>
                </c:pt>
                <c:pt idx="7">
                  <c:v>36</c:v>
                </c:pt>
                <c:pt idx="8">
                  <c:v>38</c:v>
                </c:pt>
                <c:pt idx="9">
                  <c:v>38</c:v>
                </c:pt>
                <c:pt idx="10" formatCode="0">
                  <c:v>38</c:v>
                </c:pt>
                <c:pt idx="11" formatCode="0">
                  <c:v>37</c:v>
                </c:pt>
                <c:pt idx="12" formatCode="0">
                  <c:v>39</c:v>
                </c:pt>
                <c:pt idx="13" formatCode="0">
                  <c:v>38</c:v>
                </c:pt>
                <c:pt idx="14" formatCode="0">
                  <c:v>39</c:v>
                </c:pt>
                <c:pt idx="15" formatCode="0">
                  <c:v>24</c:v>
                </c:pt>
                <c:pt idx="16" formatCode="0">
                  <c:v>3</c:v>
                </c:pt>
                <c:pt idx="17" formatCode="0">
                  <c:v>4</c:v>
                </c:pt>
                <c:pt idx="18" formatCode="0">
                  <c:v>26</c:v>
                </c:pt>
                <c:pt idx="19" formatCode="0">
                  <c:v>31</c:v>
                </c:pt>
                <c:pt idx="20">
                  <c:v>30</c:v>
                </c:pt>
                <c:pt idx="21">
                  <c:v>22</c:v>
                </c:pt>
                <c:pt idx="22">
                  <c:v>21</c:v>
                </c:pt>
                <c:pt idx="23">
                  <c:v>12</c:v>
                </c:pt>
                <c:pt idx="24">
                  <c:v>19</c:v>
                </c:pt>
                <c:pt idx="25">
                  <c:v>14</c:v>
                </c:pt>
                <c:pt idx="26">
                  <c:v>23</c:v>
                </c:pt>
                <c:pt idx="27">
                  <c:v>14</c:v>
                </c:pt>
                <c:pt idx="28">
                  <c:v>6</c:v>
                </c:pt>
                <c:pt idx="29">
                  <c:v>11</c:v>
                </c:pt>
                <c:pt idx="30">
                  <c:v>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8112"/>
        <c:axId val="547702464"/>
      </c:lineChart>
      <c:catAx>
        <c:axId val="885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fi-FI"/>
          </a:p>
        </c:txPr>
        <c:crossAx val="547702464"/>
        <c:crossesAt val="-100"/>
        <c:auto val="0"/>
        <c:lblAlgn val="ctr"/>
        <c:lblOffset val="100"/>
        <c:tickLblSkip val="2"/>
        <c:tickMarkSkip val="2"/>
        <c:noMultiLvlLbl val="0"/>
      </c:catAx>
      <c:valAx>
        <c:axId val="547702464"/>
        <c:scaling>
          <c:orientation val="minMax"/>
          <c:max val="5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fi-FI"/>
          </a:p>
        </c:txPr>
        <c:crossAx val="8858112"/>
        <c:crosses val="autoZero"/>
        <c:crossBetween val="midCat"/>
        <c:majorUnit val="10"/>
      </c:valAx>
      <c:spPr>
        <a:solidFill>
          <a:schemeClr val="lt1"/>
        </a:solidFill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99172699069301E-2"/>
          <c:y val="4.4067796610169498E-2"/>
          <c:w val="0.91949475745583797"/>
          <c:h val="0.85988700564971898"/>
        </c:manualLayout>
      </c:layout>
      <c:lineChart>
        <c:grouping val="standard"/>
        <c:varyColors val="0"/>
        <c:ser>
          <c:idx val="0"/>
          <c:order val="0"/>
          <c:tx>
            <c:strRef>
              <c:f>'luvut I'!$A$57</c:f>
              <c:strCache>
                <c:ptCount val="1"/>
                <c:pt idx="0">
                  <c:v>Investointiodotukset 12 kuukaudelle</c:v>
                </c:pt>
              </c:strCache>
            </c:strRef>
          </c:tx>
          <c:marker>
            <c:symbol val="none"/>
          </c:marker>
          <c:cat>
            <c:strRef>
              <c:f>'luvut I'!$AD$48:$BH$48</c:f>
              <c:strCache>
                <c:ptCount val="31"/>
                <c:pt idx="0">
                  <c:v>I/01</c:v>
                </c:pt>
                <c:pt idx="1">
                  <c:v>II/01</c:v>
                </c:pt>
                <c:pt idx="2">
                  <c:v>I/02</c:v>
                </c:pt>
                <c:pt idx="3">
                  <c:v>II/02</c:v>
                </c:pt>
                <c:pt idx="4">
                  <c:v>I/03</c:v>
                </c:pt>
                <c:pt idx="5">
                  <c:v>II/03</c:v>
                </c:pt>
                <c:pt idx="6">
                  <c:v>I/04</c:v>
                </c:pt>
                <c:pt idx="7">
                  <c:v>II/04</c:v>
                </c:pt>
                <c:pt idx="8">
                  <c:v>I/05</c:v>
                </c:pt>
                <c:pt idx="9">
                  <c:v>II/05</c:v>
                </c:pt>
                <c:pt idx="10">
                  <c:v>I/06</c:v>
                </c:pt>
                <c:pt idx="11">
                  <c:v>II/06</c:v>
                </c:pt>
                <c:pt idx="12">
                  <c:v>I/07</c:v>
                </c:pt>
                <c:pt idx="13">
                  <c:v>II/07</c:v>
                </c:pt>
                <c:pt idx="14">
                  <c:v>I/08</c:v>
                </c:pt>
                <c:pt idx="15">
                  <c:v>II/08</c:v>
                </c:pt>
                <c:pt idx="16">
                  <c:v>I/09</c:v>
                </c:pt>
                <c:pt idx="17">
                  <c:v>II/09</c:v>
                </c:pt>
                <c:pt idx="18">
                  <c:v>I/10</c:v>
                </c:pt>
                <c:pt idx="19">
                  <c:v>II/10</c:v>
                </c:pt>
                <c:pt idx="20">
                  <c:v>I/11</c:v>
                </c:pt>
                <c:pt idx="21">
                  <c:v>II/11</c:v>
                </c:pt>
                <c:pt idx="22">
                  <c:v>I/12</c:v>
                </c:pt>
                <c:pt idx="23">
                  <c:v>II/12</c:v>
                </c:pt>
                <c:pt idx="24">
                  <c:v>I/13</c:v>
                </c:pt>
                <c:pt idx="25">
                  <c:v>II/13</c:v>
                </c:pt>
                <c:pt idx="26">
                  <c:v>I/14</c:v>
                </c:pt>
                <c:pt idx="27">
                  <c:v>II/14</c:v>
                </c:pt>
                <c:pt idx="28">
                  <c:v>I/15</c:v>
                </c:pt>
                <c:pt idx="29">
                  <c:v>II/15</c:v>
                </c:pt>
                <c:pt idx="30">
                  <c:v>I/16</c:v>
                </c:pt>
              </c:strCache>
            </c:strRef>
          </c:cat>
          <c:val>
            <c:numRef>
              <c:f>'luvut I'!$AD$57:$BH$57</c:f>
              <c:numCache>
                <c:formatCode>0</c:formatCode>
                <c:ptCount val="31"/>
                <c:pt idx="0">
                  <c:v>10</c:v>
                </c:pt>
                <c:pt idx="1">
                  <c:v>9</c:v>
                </c:pt>
                <c:pt idx="2">
                  <c:v>10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10</c:v>
                </c:pt>
                <c:pt idx="7">
                  <c:v>13</c:v>
                </c:pt>
                <c:pt idx="8">
                  <c:v>10</c:v>
                </c:pt>
                <c:pt idx="9">
                  <c:v>13</c:v>
                </c:pt>
                <c:pt idx="10">
                  <c:v>6</c:v>
                </c:pt>
                <c:pt idx="11">
                  <c:v>9</c:v>
                </c:pt>
                <c:pt idx="12">
                  <c:v>4</c:v>
                </c:pt>
                <c:pt idx="13">
                  <c:v>8</c:v>
                </c:pt>
                <c:pt idx="14">
                  <c:v>12</c:v>
                </c:pt>
                <c:pt idx="15">
                  <c:v>2</c:v>
                </c:pt>
                <c:pt idx="16">
                  <c:v>-20</c:v>
                </c:pt>
                <c:pt idx="17">
                  <c:v>-15</c:v>
                </c:pt>
                <c:pt idx="18">
                  <c:v>2</c:v>
                </c:pt>
                <c:pt idx="19">
                  <c:v>7</c:v>
                </c:pt>
                <c:pt idx="20">
                  <c:v>5</c:v>
                </c:pt>
                <c:pt idx="21" formatCode="General">
                  <c:v>0</c:v>
                </c:pt>
                <c:pt idx="22" formatCode="General">
                  <c:v>-5</c:v>
                </c:pt>
                <c:pt idx="23" formatCode="General">
                  <c:v>-4</c:v>
                </c:pt>
                <c:pt idx="24" formatCode="General">
                  <c:v>-7</c:v>
                </c:pt>
                <c:pt idx="25" formatCode="General">
                  <c:v>-9</c:v>
                </c:pt>
                <c:pt idx="26" formatCode="General">
                  <c:v>-5</c:v>
                </c:pt>
                <c:pt idx="27" formatCode="General">
                  <c:v>-11</c:v>
                </c:pt>
                <c:pt idx="28" formatCode="General">
                  <c:v>-21</c:v>
                </c:pt>
                <c:pt idx="29" formatCode="General">
                  <c:v>-12</c:v>
                </c:pt>
                <c:pt idx="30" formatCode="General">
                  <c:v>-8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9136"/>
        <c:axId val="547705344"/>
      </c:lineChart>
      <c:catAx>
        <c:axId val="885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fi-FI"/>
          </a:p>
        </c:txPr>
        <c:crossAx val="547705344"/>
        <c:crossesAt val="-30"/>
        <c:auto val="0"/>
        <c:lblAlgn val="ctr"/>
        <c:lblOffset val="100"/>
        <c:tickLblSkip val="2"/>
        <c:tickMarkSkip val="2"/>
        <c:noMultiLvlLbl val="0"/>
      </c:catAx>
      <c:valAx>
        <c:axId val="547705344"/>
        <c:scaling>
          <c:orientation val="minMax"/>
          <c:max val="30"/>
          <c:min val="-3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fi-FI"/>
          </a:p>
        </c:txPr>
        <c:crossAx val="8859136"/>
        <c:crosses val="autoZero"/>
        <c:crossBetween val="midCat"/>
        <c:majorUnit val="10"/>
        <c:minorUnit val="5"/>
      </c:val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110399412508694E-2"/>
          <c:y val="4.4067796610169498E-2"/>
          <c:w val="0.93280948689704002"/>
          <c:h val="0.85028248587569899"/>
        </c:manualLayout>
      </c:layout>
      <c:lineChart>
        <c:grouping val="standard"/>
        <c:varyColors val="0"/>
        <c:ser>
          <c:idx val="0"/>
          <c:order val="0"/>
          <c:tx>
            <c:strRef>
              <c:f>'luvut I'!$A$58</c:f>
              <c:strCache>
                <c:ptCount val="1"/>
                <c:pt idx="0">
                  <c:v>Odotukset innovaatioiden, tuotannon ja tuotteiden kehityksen muutoksesta (Tuotekehitysodotukset) 12 kuukaudelle</c:v>
                </c:pt>
              </c:strCache>
            </c:strRef>
          </c:tx>
          <c:marker>
            <c:symbol val="none"/>
          </c:marker>
          <c:cat>
            <c:strRef>
              <c:f>'luvut I'!$AD$48:$BH$48</c:f>
              <c:strCache>
                <c:ptCount val="31"/>
                <c:pt idx="0">
                  <c:v>I/01</c:v>
                </c:pt>
                <c:pt idx="1">
                  <c:v>II/01</c:v>
                </c:pt>
                <c:pt idx="2">
                  <c:v>I/02</c:v>
                </c:pt>
                <c:pt idx="3">
                  <c:v>II/02</c:v>
                </c:pt>
                <c:pt idx="4">
                  <c:v>I/03</c:v>
                </c:pt>
                <c:pt idx="5">
                  <c:v>II/03</c:v>
                </c:pt>
                <c:pt idx="6">
                  <c:v>I/04</c:v>
                </c:pt>
                <c:pt idx="7">
                  <c:v>II/04</c:v>
                </c:pt>
                <c:pt idx="8">
                  <c:v>I/05</c:v>
                </c:pt>
                <c:pt idx="9">
                  <c:v>II/05</c:v>
                </c:pt>
                <c:pt idx="10">
                  <c:v>I/06</c:v>
                </c:pt>
                <c:pt idx="11">
                  <c:v>II/06</c:v>
                </c:pt>
                <c:pt idx="12">
                  <c:v>I/07</c:v>
                </c:pt>
                <c:pt idx="13">
                  <c:v>II/07</c:v>
                </c:pt>
                <c:pt idx="14">
                  <c:v>I/08</c:v>
                </c:pt>
                <c:pt idx="15">
                  <c:v>II/08</c:v>
                </c:pt>
                <c:pt idx="16">
                  <c:v>I/09</c:v>
                </c:pt>
                <c:pt idx="17">
                  <c:v>II/09</c:v>
                </c:pt>
                <c:pt idx="18">
                  <c:v>I/10</c:v>
                </c:pt>
                <c:pt idx="19">
                  <c:v>II/10</c:v>
                </c:pt>
                <c:pt idx="20">
                  <c:v>I/11</c:v>
                </c:pt>
                <c:pt idx="21">
                  <c:v>II/11</c:v>
                </c:pt>
                <c:pt idx="22">
                  <c:v>I/12</c:v>
                </c:pt>
                <c:pt idx="23">
                  <c:v>II/12</c:v>
                </c:pt>
                <c:pt idx="24">
                  <c:v>I/13</c:v>
                </c:pt>
                <c:pt idx="25">
                  <c:v>II/13</c:v>
                </c:pt>
                <c:pt idx="26">
                  <c:v>I/14</c:v>
                </c:pt>
                <c:pt idx="27">
                  <c:v>II/14</c:v>
                </c:pt>
                <c:pt idx="28">
                  <c:v>I/15</c:v>
                </c:pt>
                <c:pt idx="29">
                  <c:v>II/15</c:v>
                </c:pt>
                <c:pt idx="30">
                  <c:v>I/16</c:v>
                </c:pt>
              </c:strCache>
            </c:strRef>
          </c:cat>
          <c:val>
            <c:numRef>
              <c:f>'luvut I'!$AD$58:$BH$58</c:f>
              <c:numCache>
                <c:formatCode>General</c:formatCode>
                <c:ptCount val="31"/>
                <c:pt idx="0">
                  <c:v>19</c:v>
                </c:pt>
                <c:pt idx="1">
                  <c:v>14</c:v>
                </c:pt>
                <c:pt idx="2">
                  <c:v>23</c:v>
                </c:pt>
                <c:pt idx="3">
                  <c:v>17</c:v>
                </c:pt>
                <c:pt idx="4">
                  <c:v>16</c:v>
                </c:pt>
                <c:pt idx="5">
                  <c:v>17</c:v>
                </c:pt>
                <c:pt idx="6">
                  <c:v>20</c:v>
                </c:pt>
                <c:pt idx="7">
                  <c:v>20</c:v>
                </c:pt>
                <c:pt idx="8">
                  <c:v>22</c:v>
                </c:pt>
                <c:pt idx="9">
                  <c:v>21</c:v>
                </c:pt>
                <c:pt idx="10" formatCode="0">
                  <c:v>21</c:v>
                </c:pt>
                <c:pt idx="11" formatCode="0">
                  <c:v>21</c:v>
                </c:pt>
                <c:pt idx="12" formatCode="0">
                  <c:v>19</c:v>
                </c:pt>
                <c:pt idx="13" formatCode="0">
                  <c:v>20</c:v>
                </c:pt>
                <c:pt idx="14" formatCode="0">
                  <c:v>26</c:v>
                </c:pt>
                <c:pt idx="15" formatCode="0">
                  <c:v>15</c:v>
                </c:pt>
                <c:pt idx="16" formatCode="0">
                  <c:v>-2</c:v>
                </c:pt>
                <c:pt idx="17" formatCode="0">
                  <c:v>0</c:v>
                </c:pt>
                <c:pt idx="18" formatCode="0">
                  <c:v>16</c:v>
                </c:pt>
                <c:pt idx="19" formatCode="0">
                  <c:v>16</c:v>
                </c:pt>
                <c:pt idx="20" formatCode="0">
                  <c:v>17</c:v>
                </c:pt>
                <c:pt idx="21">
                  <c:v>10</c:v>
                </c:pt>
                <c:pt idx="22">
                  <c:v>10</c:v>
                </c:pt>
                <c:pt idx="23">
                  <c:v>7</c:v>
                </c:pt>
                <c:pt idx="24">
                  <c:v>6</c:v>
                </c:pt>
                <c:pt idx="25">
                  <c:v>2</c:v>
                </c:pt>
                <c:pt idx="26">
                  <c:v>8</c:v>
                </c:pt>
                <c:pt idx="27">
                  <c:v>4</c:v>
                </c:pt>
                <c:pt idx="28">
                  <c:v>10</c:v>
                </c:pt>
                <c:pt idx="29">
                  <c:v>12</c:v>
                </c:pt>
                <c:pt idx="30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1126784"/>
        <c:axId val="547707648"/>
      </c:lineChart>
      <c:catAx>
        <c:axId val="53112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fi-FI"/>
          </a:p>
        </c:txPr>
        <c:crossAx val="547707648"/>
        <c:crossesAt val="-10"/>
        <c:auto val="1"/>
        <c:lblAlgn val="ctr"/>
        <c:lblOffset val="100"/>
        <c:tickLblSkip val="2"/>
        <c:tickMarkSkip val="2"/>
        <c:noMultiLvlLbl val="0"/>
      </c:catAx>
      <c:valAx>
        <c:axId val="547707648"/>
        <c:scaling>
          <c:orientation val="minMax"/>
          <c:max val="30"/>
          <c:min val="-1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fi-FI"/>
          </a:p>
        </c:txPr>
        <c:crossAx val="531126784"/>
        <c:crosses val="autoZero"/>
        <c:crossBetween val="midCat"/>
        <c:majorUnit val="10"/>
        <c:minorUnit val="5"/>
      </c:val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0.26845</cdr:x>
      <cdr:y>0.14185</cdr:y>
    </cdr:from>
    <cdr:to>
      <cdr:x>0.34039</cdr:x>
      <cdr:y>0.18873</cdr:y>
    </cdr:to>
    <cdr:sp macro="" textlink="">
      <cdr:nvSpPr>
        <cdr:cNvPr id="21709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57288" y="802583"/>
          <a:ext cx="658504" cy="2652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600" b="0" i="0" strike="noStrike">
              <a:solidFill>
                <a:schemeClr val="accent3"/>
              </a:solidFill>
              <a:latin typeface="+mn-lt"/>
            </a:rPr>
            <a:t>BKT</a:t>
          </a:r>
        </a:p>
      </cdr:txBody>
    </cdr:sp>
  </cdr:relSizeAnchor>
  <cdr:relSizeAnchor xmlns:cdr="http://schemas.openxmlformats.org/drawingml/2006/chartDrawing">
    <cdr:from>
      <cdr:x>0.27075</cdr:x>
      <cdr:y>0.55916</cdr:y>
    </cdr:from>
    <cdr:to>
      <cdr:x>0.70817</cdr:x>
      <cdr:y>0.60617</cdr:y>
    </cdr:to>
    <cdr:sp macro="" textlink="">
      <cdr:nvSpPr>
        <cdr:cNvPr id="21709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78317" y="3163643"/>
          <a:ext cx="4003935" cy="2659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600" b="0" i="0" strike="noStrike">
              <a:solidFill>
                <a:srgbClr val="0EA0DB"/>
              </a:solidFill>
              <a:latin typeface="+mn-lt"/>
            </a:rPr>
            <a:t>Suhdannenäkymät puoli vuotta aiemmin</a:t>
          </a:r>
        </a:p>
      </cdr:txBody>
    </cdr:sp>
  </cdr:relSizeAnchor>
  <cdr:relSizeAnchor xmlns:cdr="http://schemas.openxmlformats.org/drawingml/2006/chartDrawing">
    <cdr:from>
      <cdr:x>0.11492</cdr:x>
      <cdr:y>0.45528</cdr:y>
    </cdr:from>
    <cdr:to>
      <cdr:x>0.87499</cdr:x>
      <cdr:y>0.45528</cdr:y>
    </cdr:to>
    <cdr:cxnSp macro="">
      <cdr:nvCxnSpPr>
        <cdr:cNvPr id="7" name="Suora yhdysviiva 6"/>
        <cdr:cNvCxnSpPr/>
      </cdr:nvCxnSpPr>
      <cdr:spPr>
        <a:xfrm xmlns:a="http://schemas.openxmlformats.org/drawingml/2006/main" flipH="1">
          <a:off x="1051891" y="2575891"/>
          <a:ext cx="6957392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0.24535</cdr:x>
      <cdr:y>0.38347</cdr:y>
    </cdr:from>
    <cdr:to>
      <cdr:x>0.34283</cdr:x>
      <cdr:y>0.59504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1706880" y="1767840"/>
          <a:ext cx="678180" cy="975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6000" b="1">
              <a:solidFill>
                <a:schemeClr val="bg1">
                  <a:lumMod val="50000"/>
                </a:schemeClr>
              </a:solidFill>
            </a:rPr>
            <a:t>%</a:t>
          </a:r>
          <a:endParaRPr lang="fi-FI" sz="1400" b="1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0.3209</cdr:x>
      <cdr:y>0.37915</cdr:y>
    </cdr:from>
    <cdr:to>
      <cdr:x>0.44322</cdr:x>
      <cdr:y>0.59674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2645494" y="1596833"/>
          <a:ext cx="1008351" cy="916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6000" dirty="0" smtClean="0">
              <a:solidFill>
                <a:schemeClr val="bg1">
                  <a:lumMod val="50000"/>
                </a:schemeClr>
              </a:solidFill>
            </a:rPr>
            <a:t> %</a:t>
          </a:r>
          <a:endParaRPr lang="fi-FI" sz="1100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</cdr:x>
      <cdr:y>0.46425</cdr:y>
    </cdr:from>
    <cdr:to>
      <cdr:x>0.5115</cdr:x>
      <cdr:y>0.49175</cdr:y>
    </cdr:to>
    <cdr:sp macro="" textlink="">
      <cdr:nvSpPr>
        <cdr:cNvPr id="15769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28364" y="2606159"/>
          <a:ext cx="108226" cy="1559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0.31357</cdr:x>
      <cdr:y>0.13369</cdr:y>
    </cdr:from>
    <cdr:to>
      <cdr:x>0.88382</cdr:x>
      <cdr:y>0.20294</cdr:y>
    </cdr:to>
    <cdr:sp macro="" textlink="">
      <cdr:nvSpPr>
        <cdr:cNvPr id="15769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12263" y="687553"/>
          <a:ext cx="4259580" cy="3627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600" b="0" i="0" strike="noStrike">
              <a:solidFill>
                <a:schemeClr val="accent1"/>
              </a:solidFill>
              <a:latin typeface="+mn-lt"/>
            </a:rPr>
            <a:t>Henkilöstön muutosodotukset vuotta aiemmin</a:t>
          </a:r>
        </a:p>
      </cdr:txBody>
    </cdr:sp>
  </cdr:relSizeAnchor>
  <cdr:relSizeAnchor xmlns:cdr="http://schemas.openxmlformats.org/drawingml/2006/chartDrawing">
    <cdr:from>
      <cdr:x>0.16308</cdr:x>
      <cdr:y>0.58585</cdr:y>
    </cdr:from>
    <cdr:to>
      <cdr:x>0.54222</cdr:x>
      <cdr:y>0.66161</cdr:y>
    </cdr:to>
    <cdr:sp macro="" textlink="">
      <cdr:nvSpPr>
        <cdr:cNvPr id="15770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01141" y="3307955"/>
          <a:ext cx="3489960" cy="427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600" b="0" i="0" strike="noStrike">
              <a:solidFill>
                <a:schemeClr val="accent3"/>
              </a:solidFill>
              <a:latin typeface="+mn-lt"/>
            </a:rPr>
            <a:t>Työllisten määrän todellinen muutos</a:t>
          </a:r>
        </a:p>
      </cdr:txBody>
    </cdr:sp>
  </cdr:relSizeAnchor>
  <cdr:relSizeAnchor xmlns:cdr="http://schemas.openxmlformats.org/drawingml/2006/chartDrawing">
    <cdr:from>
      <cdr:x>0.08552</cdr:x>
      <cdr:y>0.48141</cdr:y>
    </cdr:from>
    <cdr:to>
      <cdr:x>0.90127</cdr:x>
      <cdr:y>0.48156</cdr:y>
    </cdr:to>
    <cdr:sp macro="" textlink="">
      <cdr:nvSpPr>
        <cdr:cNvPr id="9" name="Straight Connector 8"/>
        <cdr:cNvSpPr/>
      </cdr:nvSpPr>
      <cdr:spPr bwMode="auto">
        <a:xfrm xmlns:a="http://schemas.openxmlformats.org/drawingml/2006/main" flipV="1">
          <a:off x="787691" y="2723746"/>
          <a:ext cx="7513608" cy="84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wrap="square" lIns="18288" tIns="0" rIns="0" bIns="0" upright="1">
          <a:noAutofit/>
        </a:bodyPr>
        <a:lstStyle xmlns:a="http://schemas.openxmlformats.org/drawingml/2006/main"/>
        <a:p xmlns:a="http://schemas.openxmlformats.org/drawingml/2006/main">
          <a:endParaRPr lang="fi-FI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0.11074</cdr:x>
      <cdr:y>0.9586</cdr:y>
    </cdr:from>
    <cdr:to>
      <cdr:x>0.20902</cdr:x>
      <cdr:y>1</cdr:y>
    </cdr:to>
    <cdr:sp macro="" textlink="">
      <cdr:nvSpPr>
        <cdr:cNvPr id="2" name="Tekstikehys 1"/>
        <cdr:cNvSpPr txBox="1"/>
      </cdr:nvSpPr>
      <cdr:spPr>
        <a:xfrm xmlns:a="http://schemas.openxmlformats.org/drawingml/2006/main">
          <a:off x="1025264" y="5734050"/>
          <a:ext cx="909906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2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0.56738</cdr:x>
      <cdr:y>0.21981</cdr:y>
    </cdr:from>
    <cdr:to>
      <cdr:x>0.95114</cdr:x>
      <cdr:y>0.46934</cdr:y>
    </cdr:to>
    <cdr:sp macro="" textlink="">
      <cdr:nvSpPr>
        <cdr:cNvPr id="3" name="Tekstikehys 2"/>
        <cdr:cNvSpPr txBox="1"/>
      </cdr:nvSpPr>
      <cdr:spPr>
        <a:xfrm xmlns:a="http://schemas.openxmlformats.org/drawingml/2006/main">
          <a:off x="4485564" y="990316"/>
          <a:ext cx="3033911" cy="112423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600" dirty="0">
              <a:latin typeface="+mn-lt"/>
              <a:cs typeface="Arial" pitchFamily="34" charset="0"/>
            </a:rPr>
            <a:t>Lisäys yhteensä 	    108 886</a:t>
          </a:r>
        </a:p>
        <a:p xmlns:a="http://schemas.openxmlformats.org/drawingml/2006/main">
          <a:r>
            <a:rPr lang="fi-FI" sz="1600" dirty="0">
              <a:latin typeface="+mn-lt"/>
              <a:cs typeface="Arial" pitchFamily="34" charset="0"/>
            </a:rPr>
            <a:t>-  suuryritykset</a:t>
          </a:r>
          <a:r>
            <a:rPr lang="fi-FI" sz="1600" baseline="0" dirty="0">
              <a:latin typeface="+mn-lt"/>
              <a:cs typeface="Arial" pitchFamily="34" charset="0"/>
            </a:rPr>
            <a:t> 	       7 164</a:t>
          </a:r>
        </a:p>
        <a:p xmlns:a="http://schemas.openxmlformats.org/drawingml/2006/main">
          <a:r>
            <a:rPr lang="fi-FI" sz="1600" baseline="0" dirty="0">
              <a:latin typeface="+mn-lt"/>
              <a:cs typeface="Arial" pitchFamily="34" charset="0"/>
            </a:rPr>
            <a:t>-  pk-yritykset 	    100 722</a:t>
          </a:r>
        </a:p>
        <a:p xmlns:a="http://schemas.openxmlformats.org/drawingml/2006/main">
          <a:r>
            <a:rPr lang="fi-FI" sz="1600" baseline="0" dirty="0">
              <a:latin typeface="+mn-lt"/>
              <a:cs typeface="Arial" pitchFamily="34" charset="0"/>
            </a:rPr>
            <a:t>-  alle 50 h yritykset      79 024</a:t>
          </a:r>
          <a:endParaRPr lang="fi-FI" sz="1600" dirty="0">
            <a:latin typeface="+mn-lt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0.05561</cdr:x>
      <cdr:y>0.45457</cdr:y>
    </cdr:from>
    <cdr:to>
      <cdr:x>0.96448</cdr:x>
      <cdr:y>0.45457</cdr:y>
    </cdr:to>
    <cdr:cxnSp macro="">
      <cdr:nvCxnSpPr>
        <cdr:cNvPr id="5" name="Suora yhdysviiva 4"/>
        <cdr:cNvCxnSpPr/>
      </cdr:nvCxnSpPr>
      <cdr:spPr>
        <a:xfrm xmlns:a="http://schemas.openxmlformats.org/drawingml/2006/main">
          <a:off x="512885" y="2557096"/>
          <a:ext cx="838200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0.04757</cdr:x>
      <cdr:y>0.69831</cdr:y>
    </cdr:from>
    <cdr:to>
      <cdr:x>0.96174</cdr:x>
      <cdr:y>0.69831</cdr:y>
    </cdr:to>
    <cdr:cxnSp macro="">
      <cdr:nvCxnSpPr>
        <cdr:cNvPr id="3" name="Suora yhdysviiva 2"/>
        <cdr:cNvCxnSpPr/>
      </cdr:nvCxnSpPr>
      <cdr:spPr>
        <a:xfrm xmlns:a="http://schemas.openxmlformats.org/drawingml/2006/main">
          <a:off x="438150" y="3924300"/>
          <a:ext cx="842010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0.04693</cdr:x>
      <cdr:y>0.57366</cdr:y>
    </cdr:from>
    <cdr:to>
      <cdr:x>0.96731</cdr:x>
      <cdr:y>0.57366</cdr:y>
    </cdr:to>
    <cdr:cxnSp macro="">
      <cdr:nvCxnSpPr>
        <cdr:cNvPr id="11" name="Suora yhdysviiva 10"/>
        <cdr:cNvCxnSpPr/>
      </cdr:nvCxnSpPr>
      <cdr:spPr>
        <a:xfrm xmlns:a="http://schemas.openxmlformats.org/drawingml/2006/main">
          <a:off x="432288" y="3223846"/>
          <a:ext cx="847725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0.0458</cdr:x>
      <cdr:y>0.47263</cdr:y>
    </cdr:from>
    <cdr:to>
      <cdr:x>0.96545</cdr:x>
      <cdr:y>0.47263</cdr:y>
    </cdr:to>
    <cdr:cxnSp macro="">
      <cdr:nvCxnSpPr>
        <cdr:cNvPr id="6" name="Suora yhdysviiva 5"/>
        <cdr:cNvCxnSpPr/>
      </cdr:nvCxnSpPr>
      <cdr:spPr>
        <a:xfrm xmlns:a="http://schemas.openxmlformats.org/drawingml/2006/main">
          <a:off x="422413" y="2658717"/>
          <a:ext cx="8481391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0.0458</cdr:x>
      <cdr:y>0.68171</cdr:y>
    </cdr:from>
    <cdr:to>
      <cdr:x>0.97353</cdr:x>
      <cdr:y>0.68171</cdr:y>
    </cdr:to>
    <cdr:cxnSp macro="">
      <cdr:nvCxnSpPr>
        <cdr:cNvPr id="4" name="Suora yhdysviiva 3"/>
        <cdr:cNvCxnSpPr/>
      </cdr:nvCxnSpPr>
      <cdr:spPr>
        <a:xfrm xmlns:a="http://schemas.openxmlformats.org/drawingml/2006/main">
          <a:off x="422413" y="3834848"/>
          <a:ext cx="8555935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0.42226</cdr:x>
      <cdr:y>0.08261</cdr:y>
    </cdr:from>
    <cdr:to>
      <cdr:x>0.43376</cdr:x>
      <cdr:y>0.13464</cdr:y>
    </cdr:to>
    <cdr:sp macro="" textlink="">
      <cdr:nvSpPr>
        <cdr:cNvPr id="3584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08788" y="454429"/>
          <a:ext cx="103490" cy="2544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350" b="0" i="0" strike="noStrike">
              <a:solidFill>
                <a:srgbClr val="000000"/>
              </a:solidFill>
              <a:latin typeface="ScalaSans"/>
            </a:rPr>
            <a:t> </a:t>
          </a:r>
        </a:p>
      </cdr:txBody>
    </cdr:sp>
  </cdr:relSizeAnchor>
  <cdr:relSizeAnchor xmlns:cdr="http://schemas.openxmlformats.org/drawingml/2006/chartDrawing">
    <cdr:from>
      <cdr:x>0.05267</cdr:x>
      <cdr:y>0.59432</cdr:y>
    </cdr:from>
    <cdr:to>
      <cdr:x>0.96877</cdr:x>
      <cdr:y>0.59432</cdr:y>
    </cdr:to>
    <cdr:cxnSp macro="">
      <cdr:nvCxnSpPr>
        <cdr:cNvPr id="3" name="Suora yhdysviiva 2"/>
        <cdr:cNvCxnSpPr/>
      </cdr:nvCxnSpPr>
      <cdr:spPr>
        <a:xfrm xmlns:a="http://schemas.openxmlformats.org/drawingml/2006/main">
          <a:off x="485775" y="3343275"/>
          <a:ext cx="8448675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6AF8D-FC22-4752-A3B9-6DA469188AAA}" type="datetimeFigureOut">
              <a:rPr lang="fi-FI" smtClean="0"/>
              <a:t>16.2.2016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D93A1-36CC-4246-897B-3343C27AA0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864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3172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51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4275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55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094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7835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902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8329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6902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47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3886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48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8422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49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5173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50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554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2925985"/>
            <a:ext cx="82440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395560"/>
            <a:ext cx="8244000" cy="17526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43DE-7A72-44C2-8492-ABBA3B04B7A1}" type="datetime1">
              <a:rPr lang="fi-FI" smtClean="0"/>
              <a:t>16.2.2016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492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73784"/>
            <a:ext cx="5760000" cy="398746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0192" y="1673784"/>
            <a:ext cx="2352318" cy="4480954"/>
          </a:xfrm>
        </p:spPr>
        <p:txBody>
          <a:bodyPr>
            <a:noAutofit/>
          </a:bodyPr>
          <a:lstStyle>
            <a:lvl1pPr marL="180000" indent="-180000">
              <a:spcBef>
                <a:spcPts val="0"/>
              </a:spcBef>
              <a:defRPr sz="2000"/>
            </a:lvl1pPr>
            <a:lvl2pPr marL="360000" indent="-180000">
              <a:spcBef>
                <a:spcPts val="0"/>
              </a:spcBef>
              <a:defRPr sz="2000"/>
            </a:lvl2pPr>
            <a:lvl3pPr marL="540000" indent="-180000">
              <a:spcBef>
                <a:spcPts val="0"/>
              </a:spcBef>
              <a:defRPr sz="2000"/>
            </a:lvl3pPr>
            <a:lvl4pPr marL="720000" indent="-180000">
              <a:spcBef>
                <a:spcPts val="0"/>
              </a:spcBef>
              <a:defRPr sz="2000"/>
            </a:lvl4pPr>
            <a:lvl5pPr marL="900000" indent="-18000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D3DB-1FCB-44DA-B952-8CFB34382577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>
            <a:off x="414000" y="1628800"/>
            <a:ext cx="5760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414000" y="5716577"/>
            <a:ext cx="5760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14000" y="5751016"/>
            <a:ext cx="5761037" cy="39600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solidFill>
                  <a:srgbClr val="404040"/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1619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114E-E2AA-48D4-8229-D0938576DC09}" type="datetime1">
              <a:rPr lang="fi-FI" smtClean="0"/>
              <a:t>16.2.2016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kulmio 6"/>
          <p:cNvSpPr/>
          <p:nvPr/>
        </p:nvSpPr>
        <p:spPr>
          <a:xfrm>
            <a:off x="4869176" y="48"/>
            <a:ext cx="4306824" cy="396000"/>
          </a:xfrm>
          <a:custGeom>
            <a:avLst/>
            <a:gdLst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0 w 4283968"/>
              <a:gd name="connsiteY3" fmla="*/ 432048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15384 w 4283968"/>
              <a:gd name="connsiteY3" fmla="*/ 413760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79392 w 4283968"/>
              <a:gd name="connsiteY3" fmla="*/ 422904 h 432048"/>
              <a:gd name="connsiteX4" fmla="*/ 0 w 4283968"/>
              <a:gd name="connsiteY4" fmla="*/ 0 h 432048"/>
              <a:gd name="connsiteX0" fmla="*/ 0 w 4306824"/>
              <a:gd name="connsiteY0" fmla="*/ 0 h 432048"/>
              <a:gd name="connsiteX1" fmla="*/ 4283968 w 4306824"/>
              <a:gd name="connsiteY1" fmla="*/ 0 h 432048"/>
              <a:gd name="connsiteX2" fmla="*/ 4283968 w 4306824"/>
              <a:gd name="connsiteY2" fmla="*/ 432048 h 432048"/>
              <a:gd name="connsiteX3" fmla="*/ 4306824 w 4306824"/>
              <a:gd name="connsiteY3" fmla="*/ 422904 h 432048"/>
              <a:gd name="connsiteX4" fmla="*/ 0 w 4306824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6824" h="432048">
                <a:moveTo>
                  <a:pt x="0" y="0"/>
                </a:moveTo>
                <a:lnTo>
                  <a:pt x="4283968" y="0"/>
                </a:lnTo>
                <a:lnTo>
                  <a:pt x="4283968" y="432048"/>
                </a:lnTo>
                <a:lnTo>
                  <a:pt x="4306824" y="42290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 smtClean="0"/>
          </a:p>
        </p:txBody>
      </p:sp>
    </p:spTree>
    <p:extLst>
      <p:ext uri="{BB962C8B-B14F-4D97-AF65-F5344CB8AC3E}">
        <p14:creationId xmlns:p14="http://schemas.microsoft.com/office/powerpoint/2010/main" val="2706319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FCE7-1A30-4FB2-816B-8A65B8167A3E}" type="datetime1">
              <a:rPr lang="fi-FI" smtClean="0"/>
              <a:t>16.2.2016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865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DEAC-31E4-4CE4-B670-6BE958CDF6DE}" type="datetime1">
              <a:rPr lang="fi-FI" smtClean="0"/>
              <a:t>16.2.2016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Suomen_Yrittajat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79" y="6391364"/>
            <a:ext cx="999518" cy="25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28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75" y="1843491"/>
            <a:ext cx="6132909" cy="2888714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04117FB-506E-49C4-A276-CA9F97A85F5C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6153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08" y="1368723"/>
            <a:ext cx="6261496" cy="3500436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19D85CD-7AB8-462E-AC4B-0C755D43B70E}" type="datetime1">
              <a:rPr lang="fi-FI" smtClean="0"/>
              <a:t>16.2.2016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577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Yrittäjyys_luo_elinvoimaa_text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582256" y="1277734"/>
            <a:ext cx="6296748" cy="4084048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5231BF5-572A-403B-BA9A-C6016385E6DD}" type="datetime1">
              <a:rPr lang="fi-FI" smtClean="0"/>
              <a:t>16.2.2016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539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88" y="2205261"/>
            <a:ext cx="6165056" cy="2303859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D300A19-30C6-40F6-A1B4-EBC2F673A248}" type="datetime1">
              <a:rPr lang="fi-FI" smtClean="0"/>
              <a:t>16.2.2016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7698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SY_slogan_lisaa_voimaa_yrittajyytee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56" y="2225459"/>
            <a:ext cx="6097191" cy="2239566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EF7D4AB-2C00-4BCC-B991-721940F8266B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3291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9573-D84E-4951-ABAB-671E68B90202}" type="datetime1">
              <a:rPr lang="fi-FI" smtClean="0"/>
              <a:t>16.2.2016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496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8DEF-C6D8-4B65-8267-4C0AF620D8E8}" type="datetime1">
              <a:rPr lang="fi-FI" smtClean="0"/>
              <a:t>16.2.2016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504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4A54-90D1-4E81-9F45-F6352BD8F418}" type="datetime1">
              <a:rPr lang="fi-FI" smtClean="0"/>
              <a:t>16.2.2016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2422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2925985"/>
            <a:ext cx="82440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395560"/>
            <a:ext cx="8244000" cy="17526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F5BA-C284-4C49-BD76-E4A18494FE54}" type="datetime1">
              <a:rPr lang="fi-FI" smtClean="0"/>
              <a:t>16.2.2016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0775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3BB9-C922-4E5A-979E-EAC49CD0A70C}" type="datetime1">
              <a:rPr lang="fi-FI" smtClean="0"/>
              <a:t>16.2.2016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321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40000"/>
            <a:ext cx="8244000" cy="4212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52C1-D087-41E8-9B8F-E43BFA58E7E5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414000" y="5716577"/>
            <a:ext cx="82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14000" y="5751016"/>
            <a:ext cx="8244000" cy="39600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solidFill>
                  <a:srgbClr val="404040"/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2448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3438144"/>
            <a:ext cx="8244000" cy="1332000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790372"/>
            <a:ext cx="8244000" cy="1332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0DAA-8D12-4A4E-BCCD-569C6D333C44}" type="datetime1">
              <a:rPr lang="fi-FI" smtClean="0"/>
              <a:t>16.2.2016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Suomen_Yrittajat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79" y="6391364"/>
            <a:ext cx="999518" cy="25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81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4038600" cy="453508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13910" y="1602000"/>
            <a:ext cx="4038600" cy="453508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BAFB-01C1-480B-9238-150A2726A0EF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3353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5742176" cy="45360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0192" y="1602000"/>
            <a:ext cx="2376000" cy="4536000"/>
          </a:xfrm>
        </p:spPr>
        <p:txBody>
          <a:bodyPr>
            <a:noAutofit/>
          </a:bodyPr>
          <a:lstStyle>
            <a:lvl1pPr marL="180000" indent="-180000">
              <a:spcBef>
                <a:spcPts val="0"/>
              </a:spcBef>
              <a:defRPr sz="2000"/>
            </a:lvl1pPr>
            <a:lvl2pPr marL="360000" indent="-180000">
              <a:spcBef>
                <a:spcPts val="0"/>
              </a:spcBef>
              <a:defRPr sz="2000"/>
            </a:lvl2pPr>
            <a:lvl3pPr marL="540000" indent="-180000">
              <a:spcBef>
                <a:spcPts val="0"/>
              </a:spcBef>
              <a:defRPr sz="2000"/>
            </a:lvl3pPr>
            <a:lvl4pPr marL="720000" indent="-180000">
              <a:spcBef>
                <a:spcPts val="0"/>
              </a:spcBef>
              <a:defRPr sz="2000"/>
            </a:lvl4pPr>
            <a:lvl5pPr marL="900000" indent="-18000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6206-D03E-4B43-94D1-740BF414B78A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7635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3221896" cy="4536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923928" y="1602000"/>
            <a:ext cx="4752000" cy="356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70B5-D75B-4F95-A0E6-64B65883C7D4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n paikkamerkki 10"/>
          <p:cNvSpPr>
            <a:spLocks noGrp="1"/>
          </p:cNvSpPr>
          <p:nvPr>
            <p:ph type="body" sz="quarter" idx="13"/>
          </p:nvPr>
        </p:nvSpPr>
        <p:spPr>
          <a:xfrm>
            <a:off x="3924300" y="5201866"/>
            <a:ext cx="4751388" cy="936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404040"/>
                </a:solidFill>
              </a:defRPr>
            </a:lvl1pPr>
            <a:lvl2pPr marL="342000" indent="0">
              <a:buNone/>
              <a:defRPr sz="1400" i="1"/>
            </a:lvl2pPr>
            <a:lvl3pPr marL="630000" indent="0">
              <a:buNone/>
              <a:defRPr sz="1400" i="1"/>
            </a:lvl3pPr>
            <a:lvl4pPr marL="918000" indent="0">
              <a:buNone/>
              <a:defRPr sz="1400" i="1"/>
            </a:lvl4pPr>
            <a:lvl5pPr marL="1206000" indent="0">
              <a:buNone/>
              <a:defRPr sz="1400" i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8394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73784"/>
            <a:ext cx="5760000" cy="398746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0192" y="1673784"/>
            <a:ext cx="2352318" cy="4480954"/>
          </a:xfrm>
        </p:spPr>
        <p:txBody>
          <a:bodyPr>
            <a:noAutofit/>
          </a:bodyPr>
          <a:lstStyle>
            <a:lvl1pPr marL="180000" indent="-180000">
              <a:spcBef>
                <a:spcPts val="0"/>
              </a:spcBef>
              <a:defRPr sz="2000"/>
            </a:lvl1pPr>
            <a:lvl2pPr marL="360000" indent="-180000">
              <a:spcBef>
                <a:spcPts val="0"/>
              </a:spcBef>
              <a:defRPr sz="2000"/>
            </a:lvl2pPr>
            <a:lvl3pPr marL="540000" indent="-180000">
              <a:spcBef>
                <a:spcPts val="0"/>
              </a:spcBef>
              <a:defRPr sz="2000"/>
            </a:lvl3pPr>
            <a:lvl4pPr marL="720000" indent="-180000">
              <a:spcBef>
                <a:spcPts val="0"/>
              </a:spcBef>
              <a:defRPr sz="2000"/>
            </a:lvl4pPr>
            <a:lvl5pPr marL="900000" indent="-18000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6E7E-9B4F-4ADB-9D90-5495A26400BE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>
            <a:off x="414000" y="1628800"/>
            <a:ext cx="5760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414000" y="5716577"/>
            <a:ext cx="5760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14000" y="5751016"/>
            <a:ext cx="5761037" cy="39600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solidFill>
                  <a:srgbClr val="404040"/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6916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äliotsikk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4000" y="1857600"/>
            <a:ext cx="8229600" cy="2941200"/>
          </a:xfrm>
        </p:spPr>
        <p:txBody>
          <a:bodyPr>
            <a:no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cxnSp>
        <p:nvCxnSpPr>
          <p:cNvPr id="6" name="Suora yhdysviiva 5"/>
          <p:cNvCxnSpPr/>
          <p:nvPr/>
        </p:nvCxnSpPr>
        <p:spPr>
          <a:xfrm>
            <a:off x="414000" y="1844824"/>
            <a:ext cx="8229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>
            <a:off x="414000" y="4857730"/>
            <a:ext cx="8229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3F8400-A274-4D75-9553-95A3736B5295}" type="datetime1">
              <a:rPr lang="fi-FI" smtClean="0"/>
              <a:t>16.2.2016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624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40000"/>
            <a:ext cx="8244000" cy="4212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3EFA-26F2-42BA-8BFC-5299EE6B06AF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414000" y="5716577"/>
            <a:ext cx="82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14000" y="5751016"/>
            <a:ext cx="8244000" cy="39600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solidFill>
                  <a:srgbClr val="404040"/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86776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2E7F-DA71-456A-ACC9-B7242F95D494}" type="datetime1">
              <a:rPr lang="fi-FI" smtClean="0"/>
              <a:t>16.2.2016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181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4353-D6FA-4D8E-A588-FC6D86B864C4}" type="datetime1">
              <a:rPr lang="fi-FI" smtClean="0"/>
              <a:t>16.2.2016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4424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75" y="1843491"/>
            <a:ext cx="6132909" cy="2888714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CE9D6708-15C1-45BC-AE22-C01099D9D157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7773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08" y="1368723"/>
            <a:ext cx="6261496" cy="3500436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E8D9F5FA-93C5-433B-BD37-4825E7FB077C}" type="datetime1">
              <a:rPr lang="fi-FI" smtClean="0"/>
              <a:t>16.2.2016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72724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Yrittäjyys_luo_elinvoimaa_text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582256" y="1277734"/>
            <a:ext cx="6296748" cy="4084048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770A6B1-6EEF-4224-86AA-BA92DDF132B2}" type="datetime1">
              <a:rPr lang="fi-FI" smtClean="0"/>
              <a:t>16.2.2016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7639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88" y="2205261"/>
            <a:ext cx="6165056" cy="2303859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BB82754-EBE9-4E33-B576-958797CCC9A2}" type="datetime1">
              <a:rPr lang="fi-FI" smtClean="0"/>
              <a:t>16.2.2016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543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SY_slogan_lisaa_voimaa_yrittajyytee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56" y="2225459"/>
            <a:ext cx="6097191" cy="2239566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9FB1C9C2-9059-4D34-A715-605EA8AF776E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0108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2925985"/>
            <a:ext cx="82440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395560"/>
            <a:ext cx="8244000" cy="17526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5849-3854-4F2B-B9E8-FC3D45504125}" type="datetime1">
              <a:rPr lang="fi-FI" smtClean="0"/>
              <a:t>16.2.2016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63848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F0F0-DA25-4560-A7AD-4084E568EF9A}" type="datetime1">
              <a:rPr lang="fi-FI" smtClean="0"/>
              <a:t>16.2.2016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3322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40000"/>
            <a:ext cx="8244000" cy="4212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F5CA-6FE3-4FD4-9FAF-F7F3E7337900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414000" y="5716577"/>
            <a:ext cx="82440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14000" y="5751016"/>
            <a:ext cx="8244000" cy="39600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solidFill>
                  <a:srgbClr val="404040"/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680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3438144"/>
            <a:ext cx="8244000" cy="1332000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790372"/>
            <a:ext cx="8244000" cy="1332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10AB-63E6-49C2-8214-5A0153C21138}" type="datetime1">
              <a:rPr lang="fi-FI" smtClean="0"/>
              <a:t>16.2.2016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Suomen_Yrittajat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79" y="6391364"/>
            <a:ext cx="999518" cy="255301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376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4038600" cy="453508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13910" y="1602000"/>
            <a:ext cx="4038600" cy="453508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F6E4-24E2-4FFA-A6C1-D8D54525D73B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4155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5742176" cy="45360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0192" y="1602000"/>
            <a:ext cx="2376000" cy="4536000"/>
          </a:xfrm>
        </p:spPr>
        <p:txBody>
          <a:bodyPr>
            <a:noAutofit/>
          </a:bodyPr>
          <a:lstStyle>
            <a:lvl1pPr marL="180000" indent="-180000">
              <a:spcBef>
                <a:spcPts val="0"/>
              </a:spcBef>
              <a:defRPr sz="2000"/>
            </a:lvl1pPr>
            <a:lvl2pPr marL="360000" indent="-180000">
              <a:spcBef>
                <a:spcPts val="0"/>
              </a:spcBef>
              <a:defRPr sz="2000"/>
            </a:lvl2pPr>
            <a:lvl3pPr marL="540000" indent="-180000">
              <a:spcBef>
                <a:spcPts val="0"/>
              </a:spcBef>
              <a:defRPr sz="2000"/>
            </a:lvl3pPr>
            <a:lvl4pPr marL="720000" indent="-180000">
              <a:spcBef>
                <a:spcPts val="0"/>
              </a:spcBef>
              <a:defRPr sz="2000"/>
            </a:lvl4pPr>
            <a:lvl5pPr marL="900000" indent="-18000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7AB4-DD70-4E10-8086-AC823D0A597B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04342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3221896" cy="4536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923928" y="1602000"/>
            <a:ext cx="4752000" cy="356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A469-CA25-4952-94E3-E7A363B4FBB7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n paikkamerkki 10"/>
          <p:cNvSpPr>
            <a:spLocks noGrp="1"/>
          </p:cNvSpPr>
          <p:nvPr>
            <p:ph type="body" sz="quarter" idx="13"/>
          </p:nvPr>
        </p:nvSpPr>
        <p:spPr>
          <a:xfrm>
            <a:off x="3924300" y="5201866"/>
            <a:ext cx="4751388" cy="936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  <a:lvl2pPr marL="342000" indent="0">
              <a:buNone/>
              <a:defRPr sz="1400" i="1"/>
            </a:lvl2pPr>
            <a:lvl3pPr marL="630000" indent="0">
              <a:buNone/>
              <a:defRPr sz="1400" i="1"/>
            </a:lvl3pPr>
            <a:lvl4pPr marL="918000" indent="0">
              <a:buNone/>
              <a:defRPr sz="1400" i="1"/>
            </a:lvl4pPr>
            <a:lvl5pPr marL="1206000" indent="0">
              <a:buNone/>
              <a:defRPr sz="1400" i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43183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73784"/>
            <a:ext cx="5760000" cy="398746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0192" y="1673784"/>
            <a:ext cx="2352318" cy="4480954"/>
          </a:xfrm>
        </p:spPr>
        <p:txBody>
          <a:bodyPr>
            <a:noAutofit/>
          </a:bodyPr>
          <a:lstStyle>
            <a:lvl1pPr marL="180000" indent="-180000">
              <a:spcBef>
                <a:spcPts val="0"/>
              </a:spcBef>
              <a:defRPr sz="2000"/>
            </a:lvl1pPr>
            <a:lvl2pPr marL="360000" indent="-180000">
              <a:spcBef>
                <a:spcPts val="0"/>
              </a:spcBef>
              <a:defRPr sz="2000"/>
            </a:lvl2pPr>
            <a:lvl3pPr marL="540000" indent="-180000">
              <a:spcBef>
                <a:spcPts val="0"/>
              </a:spcBef>
              <a:defRPr sz="2000"/>
            </a:lvl3pPr>
            <a:lvl4pPr marL="720000" indent="-180000">
              <a:spcBef>
                <a:spcPts val="0"/>
              </a:spcBef>
              <a:defRPr sz="2000"/>
            </a:lvl4pPr>
            <a:lvl5pPr marL="900000" indent="-18000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E2EA-CB29-4BFB-874B-0438B0A574E4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>
            <a:off x="414000" y="1628800"/>
            <a:ext cx="57600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414000" y="5716577"/>
            <a:ext cx="57600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14000" y="5751016"/>
            <a:ext cx="5761037" cy="39600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1834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4000" y="1857600"/>
            <a:ext cx="8229600" cy="2941200"/>
          </a:xfrm>
        </p:spPr>
        <p:txBody>
          <a:bodyPr>
            <a:noAutofit/>
          </a:bodyPr>
          <a:lstStyle>
            <a:lvl1pPr>
              <a:defRPr sz="5000"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cxnSp>
        <p:nvCxnSpPr>
          <p:cNvPr id="6" name="Suora yhdysviiva 5"/>
          <p:cNvCxnSpPr/>
          <p:nvPr/>
        </p:nvCxnSpPr>
        <p:spPr>
          <a:xfrm>
            <a:off x="414000" y="1844824"/>
            <a:ext cx="8229600" cy="0"/>
          </a:xfrm>
          <a:prstGeom prst="line">
            <a:avLst/>
          </a:prstGeom>
          <a:ln w="76200">
            <a:solidFill>
              <a:schemeClr val="accent6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>
            <a:off x="414000" y="4857730"/>
            <a:ext cx="8229600" cy="0"/>
          </a:xfrm>
          <a:prstGeom prst="line">
            <a:avLst/>
          </a:prstGeom>
          <a:ln w="76200">
            <a:solidFill>
              <a:schemeClr val="accent6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4AB368B-4FF3-4200-BCE6-052332B5A26A}" type="datetime1">
              <a:rPr lang="fi-FI" smtClean="0"/>
              <a:t>16.2.2016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92946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F449-73A4-413A-A4EA-AAB460B2B5AB}" type="datetime1">
              <a:rPr lang="fi-FI" smtClean="0"/>
              <a:t>16.2.2016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44233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B5B0-F73A-4E57-B99D-8ED36588B9F6}" type="datetime1">
              <a:rPr lang="fi-FI" smtClean="0"/>
              <a:t>16.2.2016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71030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75" y="1843491"/>
            <a:ext cx="6132909" cy="2888714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7783E14-B513-4538-95DE-30A232A6A3EE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77733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08" y="1368723"/>
            <a:ext cx="6261496" cy="3500437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186F846-544B-44F2-9E7A-6BE05279C688}" type="datetime1">
              <a:rPr lang="fi-FI" smtClean="0"/>
              <a:t>16.2.2016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72724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582294" y="1277734"/>
            <a:ext cx="6296671" cy="4084048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E8A81DE-78A2-426B-942F-7F801AFB8A74}" type="datetime1">
              <a:rPr lang="fi-FI" smtClean="0"/>
              <a:t>16.2.2016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763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llinen 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3438144"/>
            <a:ext cx="8244000" cy="1332000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790372"/>
            <a:ext cx="8244000" cy="1332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C5FF-A6DF-4560-9119-6E8A27443FFB}" type="datetime1">
              <a:rPr lang="fi-FI" smtClean="0"/>
              <a:t>16.2.2016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Suomen_Yrittajat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79" y="6391364"/>
            <a:ext cx="999518" cy="25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167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88" y="2205261"/>
            <a:ext cx="6165055" cy="2303859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60DFD7B5-5F1D-41A1-8837-39626CCEBAA0}" type="datetime1">
              <a:rPr lang="fi-FI" smtClean="0"/>
              <a:t>16.2.2016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5431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56" y="2225459"/>
            <a:ext cx="6097191" cy="2239565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9D838A0-BF39-4CC3-BE15-42F3A3AC5AC7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01082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2925985"/>
            <a:ext cx="82440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395560"/>
            <a:ext cx="8244000" cy="17526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07BA-5D86-4881-AF28-CF5F4A3060E8}" type="datetime1">
              <a:rPr lang="fi-FI" smtClean="0"/>
              <a:t>16.2.2016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70589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DD93-A552-4DC0-9F6C-B284DDFA59B5}" type="datetime1">
              <a:rPr lang="fi-FI" smtClean="0"/>
              <a:t>16.2.2016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23400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40000"/>
            <a:ext cx="8244000" cy="4212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9366-D767-4ADE-9459-9C812CCEBE97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414000" y="5716577"/>
            <a:ext cx="82440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14000" y="5751016"/>
            <a:ext cx="8244000" cy="39600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solidFill>
                  <a:srgbClr val="404040"/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54664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4038600" cy="453508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13910" y="1602000"/>
            <a:ext cx="4038600" cy="453508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86FF-6A2A-447A-8B74-B2D8853B00F6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1710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5742176" cy="45360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0192" y="1602000"/>
            <a:ext cx="2376000" cy="4536000"/>
          </a:xfrm>
        </p:spPr>
        <p:txBody>
          <a:bodyPr>
            <a:noAutofit/>
          </a:bodyPr>
          <a:lstStyle>
            <a:lvl1pPr marL="180000" indent="-180000">
              <a:spcBef>
                <a:spcPts val="0"/>
              </a:spcBef>
              <a:defRPr sz="2000"/>
            </a:lvl1pPr>
            <a:lvl2pPr marL="360000" indent="-180000">
              <a:spcBef>
                <a:spcPts val="0"/>
              </a:spcBef>
              <a:defRPr sz="2000"/>
            </a:lvl2pPr>
            <a:lvl3pPr marL="540000" indent="-180000">
              <a:spcBef>
                <a:spcPts val="0"/>
              </a:spcBef>
              <a:defRPr sz="2000"/>
            </a:lvl3pPr>
            <a:lvl4pPr marL="720000" indent="-180000">
              <a:spcBef>
                <a:spcPts val="0"/>
              </a:spcBef>
              <a:defRPr sz="2000"/>
            </a:lvl4pPr>
            <a:lvl5pPr marL="900000" indent="-18000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2B65-53A8-4889-926B-C16F6A40B009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92869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3221896" cy="4536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923928" y="1602000"/>
            <a:ext cx="4752000" cy="356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B824-445F-4D80-8900-D4620308B524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n paikkamerkki 10"/>
          <p:cNvSpPr>
            <a:spLocks noGrp="1"/>
          </p:cNvSpPr>
          <p:nvPr>
            <p:ph type="body" sz="quarter" idx="13"/>
          </p:nvPr>
        </p:nvSpPr>
        <p:spPr>
          <a:xfrm>
            <a:off x="3924300" y="5201866"/>
            <a:ext cx="4751388" cy="936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404040"/>
                </a:solidFill>
              </a:defRPr>
            </a:lvl1pPr>
            <a:lvl2pPr marL="342000" indent="0">
              <a:buNone/>
              <a:defRPr sz="1400" i="1"/>
            </a:lvl2pPr>
            <a:lvl3pPr marL="630000" indent="0">
              <a:buNone/>
              <a:defRPr sz="1400" i="1"/>
            </a:lvl3pPr>
            <a:lvl4pPr marL="918000" indent="0">
              <a:buNone/>
              <a:defRPr sz="1400" i="1"/>
            </a:lvl4pPr>
            <a:lvl5pPr marL="1206000" indent="0">
              <a:buNone/>
              <a:defRPr sz="1400" i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75722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73784"/>
            <a:ext cx="5760000" cy="398746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0192" y="1673784"/>
            <a:ext cx="2352318" cy="4480954"/>
          </a:xfrm>
        </p:spPr>
        <p:txBody>
          <a:bodyPr>
            <a:noAutofit/>
          </a:bodyPr>
          <a:lstStyle>
            <a:lvl1pPr marL="180000" indent="-180000">
              <a:spcBef>
                <a:spcPts val="0"/>
              </a:spcBef>
              <a:defRPr sz="2000"/>
            </a:lvl1pPr>
            <a:lvl2pPr marL="360000" indent="-180000">
              <a:spcBef>
                <a:spcPts val="0"/>
              </a:spcBef>
              <a:defRPr sz="2000"/>
            </a:lvl2pPr>
            <a:lvl3pPr marL="540000" indent="-180000">
              <a:spcBef>
                <a:spcPts val="0"/>
              </a:spcBef>
              <a:defRPr sz="2000"/>
            </a:lvl3pPr>
            <a:lvl4pPr marL="720000" indent="-180000">
              <a:spcBef>
                <a:spcPts val="0"/>
              </a:spcBef>
              <a:defRPr sz="2000"/>
            </a:lvl4pPr>
            <a:lvl5pPr marL="900000" indent="-18000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2B4B-3D8F-4CE4-B22F-E68B22680684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>
            <a:off x="414000" y="1628800"/>
            <a:ext cx="57600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414000" y="5716577"/>
            <a:ext cx="57600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14000" y="5751016"/>
            <a:ext cx="5761037" cy="39600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solidFill>
                  <a:srgbClr val="404040"/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74073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äliotsikk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4000" y="1857600"/>
            <a:ext cx="8229600" cy="2941200"/>
          </a:xfrm>
        </p:spPr>
        <p:txBody>
          <a:bodyPr>
            <a:no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cxnSp>
        <p:nvCxnSpPr>
          <p:cNvPr id="6" name="Suora yhdysviiva 5"/>
          <p:cNvCxnSpPr/>
          <p:nvPr/>
        </p:nvCxnSpPr>
        <p:spPr>
          <a:xfrm>
            <a:off x="414000" y="1844824"/>
            <a:ext cx="8229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>
            <a:off x="414000" y="4857730"/>
            <a:ext cx="8229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7BAA5D1-DD22-4795-906D-5183F0496474}" type="datetime1">
              <a:rPr lang="fi-FI" smtClean="0"/>
              <a:t>16.2.2016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477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4000" y="1857600"/>
            <a:ext cx="8229600" cy="2941200"/>
          </a:xfrm>
        </p:spPr>
        <p:txBody>
          <a:bodyPr>
            <a:no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cxnSp>
        <p:nvCxnSpPr>
          <p:cNvPr id="6" name="Suora yhdysviiva 5"/>
          <p:cNvCxnSpPr/>
          <p:nvPr/>
        </p:nvCxnSpPr>
        <p:spPr>
          <a:xfrm>
            <a:off x="414000" y="1844824"/>
            <a:ext cx="8229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>
            <a:off x="414000" y="4857730"/>
            <a:ext cx="8229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1475383-46D1-4CD7-BE00-D8637E30B857}" type="datetime1">
              <a:rPr lang="fi-FI" smtClean="0"/>
              <a:t>16.2.2016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71541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32FC-8E8C-456C-8100-85B9D3FA5C6F}" type="datetime1">
              <a:rPr lang="fi-FI" smtClean="0"/>
              <a:t>16.2.2016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4547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F5DC-F280-44F2-BA3F-8BD264B8E594}" type="datetime1">
              <a:rPr lang="fi-FI" smtClean="0"/>
              <a:t>16.2.2016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08083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75" y="1843491"/>
            <a:ext cx="6132909" cy="2888714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786C7B8B-06CA-4899-B995-1FC1D0C485CF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77733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08" y="1368723"/>
            <a:ext cx="6261496" cy="3500436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07680D2-387B-4242-A8FD-53B5F59D571F}" type="datetime1">
              <a:rPr lang="fi-FI" smtClean="0"/>
              <a:t>16.2.2016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72724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Yrittäjyys_luo_elinvoimaa_text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582256" y="1277734"/>
            <a:ext cx="6296748" cy="4084048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BBAD9A3-E5C5-4E3C-BB99-E9306E290B9B}" type="datetime1">
              <a:rPr lang="fi-FI" smtClean="0"/>
              <a:t>16.2.2016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76391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88" y="2205261"/>
            <a:ext cx="6165056" cy="2303859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D5F9014A-7642-4823-B8E8-A82F49B1735E}" type="datetime1">
              <a:rPr lang="fi-FI" smtClean="0"/>
              <a:t>16.2.2016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5431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SY_slogan_lisaa_voimaa_yrittajyytee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56" y="2225459"/>
            <a:ext cx="6097191" cy="2239566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C957590-6D0D-4120-B473-5BE723BB3AC4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01082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2925985"/>
            <a:ext cx="82440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395560"/>
            <a:ext cx="8244000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3634-4A5E-4C98-B19D-709888C23707}" type="datetime1">
              <a:rPr lang="fi-FI" smtClean="0"/>
              <a:t>16.2.2016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49433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5EFA-22FD-44D3-9377-406A6B6477F3}" type="datetime1">
              <a:rPr lang="fi-FI" smtClean="0"/>
              <a:t>16.2.2016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88202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40000"/>
            <a:ext cx="8244000" cy="4212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A9C-AA38-4150-8E89-29B2F1C915B9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414000" y="5716577"/>
            <a:ext cx="8244000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14000" y="5751016"/>
            <a:ext cx="8244000" cy="39600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solidFill>
                  <a:srgbClr val="404040"/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186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4038600" cy="453508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13910" y="1602000"/>
            <a:ext cx="4038600" cy="453508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EF14-C365-41D5-809D-91864478F179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70904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4038600" cy="453508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13910" y="1602000"/>
            <a:ext cx="4038600" cy="453508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1E02A-0008-40CD-8323-CD5499366B84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01792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5742176" cy="45360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0192" y="1602000"/>
            <a:ext cx="2376000" cy="4536000"/>
          </a:xfrm>
        </p:spPr>
        <p:txBody>
          <a:bodyPr>
            <a:noAutofit/>
          </a:bodyPr>
          <a:lstStyle>
            <a:lvl1pPr marL="180000" indent="-180000">
              <a:spcBef>
                <a:spcPts val="0"/>
              </a:spcBef>
              <a:defRPr sz="2000"/>
            </a:lvl1pPr>
            <a:lvl2pPr marL="360000" indent="-180000">
              <a:spcBef>
                <a:spcPts val="0"/>
              </a:spcBef>
              <a:defRPr sz="2000"/>
            </a:lvl2pPr>
            <a:lvl3pPr marL="540000" indent="-180000">
              <a:spcBef>
                <a:spcPts val="0"/>
              </a:spcBef>
              <a:defRPr sz="2000"/>
            </a:lvl3pPr>
            <a:lvl4pPr marL="720000" indent="-180000">
              <a:spcBef>
                <a:spcPts val="0"/>
              </a:spcBef>
              <a:defRPr sz="2000"/>
            </a:lvl4pPr>
            <a:lvl5pPr marL="900000" indent="-18000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5253-AF49-4DB7-BDA9-397ADA201EF8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3682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3221896" cy="4536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923928" y="1602000"/>
            <a:ext cx="4752000" cy="356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C561-0B08-453A-999B-CD7DA949C824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n paikkamerkki 10"/>
          <p:cNvSpPr>
            <a:spLocks noGrp="1"/>
          </p:cNvSpPr>
          <p:nvPr>
            <p:ph type="body" sz="quarter" idx="13"/>
          </p:nvPr>
        </p:nvSpPr>
        <p:spPr>
          <a:xfrm>
            <a:off x="3924300" y="5201866"/>
            <a:ext cx="4751388" cy="936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404040"/>
                </a:solidFill>
              </a:defRPr>
            </a:lvl1pPr>
            <a:lvl2pPr marL="342000" indent="0">
              <a:buNone/>
              <a:defRPr sz="1400" i="1"/>
            </a:lvl2pPr>
            <a:lvl3pPr marL="630000" indent="0">
              <a:buNone/>
              <a:defRPr sz="1400" i="1"/>
            </a:lvl3pPr>
            <a:lvl4pPr marL="918000" indent="0">
              <a:buNone/>
              <a:defRPr sz="1400" i="1"/>
            </a:lvl4pPr>
            <a:lvl5pPr marL="1206000" indent="0">
              <a:buNone/>
              <a:defRPr sz="1400" i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03413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73784"/>
            <a:ext cx="5760000" cy="398746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0192" y="1673784"/>
            <a:ext cx="2352318" cy="4480954"/>
          </a:xfrm>
        </p:spPr>
        <p:txBody>
          <a:bodyPr>
            <a:noAutofit/>
          </a:bodyPr>
          <a:lstStyle>
            <a:lvl1pPr marL="180000" indent="-180000">
              <a:spcBef>
                <a:spcPts val="0"/>
              </a:spcBef>
              <a:defRPr sz="2000"/>
            </a:lvl1pPr>
            <a:lvl2pPr marL="360000" indent="-180000">
              <a:spcBef>
                <a:spcPts val="0"/>
              </a:spcBef>
              <a:defRPr sz="2000"/>
            </a:lvl2pPr>
            <a:lvl3pPr marL="540000" indent="-180000">
              <a:spcBef>
                <a:spcPts val="0"/>
              </a:spcBef>
              <a:defRPr sz="2000"/>
            </a:lvl3pPr>
            <a:lvl4pPr marL="720000" indent="-180000">
              <a:spcBef>
                <a:spcPts val="0"/>
              </a:spcBef>
              <a:defRPr sz="2000"/>
            </a:lvl4pPr>
            <a:lvl5pPr marL="900000" indent="-18000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02F6-7B4C-4B14-92DE-F2EBEA040611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>
            <a:off x="414000" y="1628800"/>
            <a:ext cx="5760000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414000" y="5716577"/>
            <a:ext cx="5760000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14000" y="5751016"/>
            <a:ext cx="5761037" cy="39600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solidFill>
                  <a:srgbClr val="404040"/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11998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äliotsikk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4000" y="1857600"/>
            <a:ext cx="8229600" cy="2941200"/>
          </a:xfrm>
        </p:spPr>
        <p:txBody>
          <a:bodyPr>
            <a:no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cxnSp>
        <p:nvCxnSpPr>
          <p:cNvPr id="6" name="Suora yhdysviiva 5"/>
          <p:cNvCxnSpPr/>
          <p:nvPr/>
        </p:nvCxnSpPr>
        <p:spPr>
          <a:xfrm>
            <a:off x="414000" y="1844824"/>
            <a:ext cx="8229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>
            <a:off x="414000" y="4857730"/>
            <a:ext cx="8229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ADA3B21A-4886-4535-AEF7-A4942B1A405A}" type="datetime1">
              <a:rPr lang="fi-FI" smtClean="0"/>
              <a:t>16.2.2016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9901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4FD7-02FB-4DB6-BC29-12D8EE501635}" type="datetime1">
              <a:rPr lang="fi-FI" smtClean="0"/>
              <a:t>16.2.2016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58071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880B-61D3-48BF-BB4B-7B3BEEB52CF6}" type="datetime1">
              <a:rPr lang="fi-FI" smtClean="0"/>
              <a:t>16.2.2016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26089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75" y="1843491"/>
            <a:ext cx="6132909" cy="2888714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7AD019D-5A4D-40EA-B17F-7BEBD5C52A1E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77733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08" y="1368723"/>
            <a:ext cx="6261496" cy="3500436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A52D3B3-87C3-4B6F-B633-0E5E07C262AA}" type="datetime1">
              <a:rPr lang="fi-FI" smtClean="0"/>
              <a:t>16.2.2016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7272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Yrittäjyys_luo_elinvoimaa_text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582256" y="1277734"/>
            <a:ext cx="6296748" cy="4084048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5642BA1-23FD-45CE-B41B-1BF87B80B072}" type="datetime1">
              <a:rPr lang="fi-FI" smtClean="0"/>
              <a:t>16.2.2016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763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5742176" cy="45360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0192" y="1602000"/>
            <a:ext cx="2376000" cy="4536000"/>
          </a:xfrm>
        </p:spPr>
        <p:txBody>
          <a:bodyPr>
            <a:noAutofit/>
          </a:bodyPr>
          <a:lstStyle>
            <a:lvl1pPr marL="180000" indent="-180000">
              <a:spcBef>
                <a:spcPts val="0"/>
              </a:spcBef>
              <a:defRPr sz="2000"/>
            </a:lvl1pPr>
            <a:lvl2pPr marL="360000" indent="-180000">
              <a:spcBef>
                <a:spcPts val="0"/>
              </a:spcBef>
              <a:defRPr sz="2000"/>
            </a:lvl2pPr>
            <a:lvl3pPr marL="540000" indent="-180000">
              <a:spcBef>
                <a:spcPts val="0"/>
              </a:spcBef>
              <a:defRPr sz="2000"/>
            </a:lvl3pPr>
            <a:lvl4pPr marL="720000" indent="-180000">
              <a:spcBef>
                <a:spcPts val="0"/>
              </a:spcBef>
              <a:defRPr sz="2000"/>
            </a:lvl4pPr>
            <a:lvl5pPr marL="900000" indent="-18000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E8D1-B5F2-4CD9-8F6B-FAFE1F33B733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34457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88" y="2205261"/>
            <a:ext cx="6165056" cy="2303859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D86B0B7A-BD66-46F8-9894-1BCF7C3E7D16}" type="datetime1">
              <a:rPr lang="fi-FI" smtClean="0"/>
              <a:t>16.2.2016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5431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SY_slogan_lisaa_voimaa_yrittajyytee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56" y="2225459"/>
            <a:ext cx="6097191" cy="2239566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E813D9-2013-458C-A190-051BF4DFD9BC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010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3221896" cy="4536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923928" y="1602000"/>
            <a:ext cx="4752000" cy="356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9937-B2C1-417F-ACAC-6E9B28EA8689}" type="datetime1">
              <a:rPr lang="fi-FI" smtClean="0"/>
              <a:t>16.2.2016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n paikkamerkki 10"/>
          <p:cNvSpPr>
            <a:spLocks noGrp="1"/>
          </p:cNvSpPr>
          <p:nvPr>
            <p:ph type="body" sz="quarter" idx="13"/>
          </p:nvPr>
        </p:nvSpPr>
        <p:spPr>
          <a:xfrm>
            <a:off x="3924300" y="5201866"/>
            <a:ext cx="4751388" cy="936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404040"/>
                </a:solidFill>
              </a:defRPr>
            </a:lvl1pPr>
            <a:lvl2pPr marL="342000" indent="0">
              <a:buNone/>
              <a:defRPr sz="1400" i="1"/>
            </a:lvl2pPr>
            <a:lvl3pPr marL="630000" indent="0">
              <a:buNone/>
              <a:defRPr sz="1400" i="1"/>
            </a:lvl3pPr>
            <a:lvl4pPr marL="918000" indent="0">
              <a:buNone/>
              <a:defRPr sz="1400" i="1"/>
            </a:lvl4pPr>
            <a:lvl5pPr marL="1206000" indent="0">
              <a:buNone/>
              <a:defRPr sz="1400" i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418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368088"/>
            <a:ext cx="8244000" cy="12240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602512"/>
            <a:ext cx="8244000" cy="4536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6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064400" y="6376243"/>
            <a:ext cx="1155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E3642-7BA8-46F0-BEBC-2974EFD43E09}" type="datetime1">
              <a:rPr lang="fi-FI" smtClean="0"/>
              <a:t>16.2.2016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42400" y="6376243"/>
            <a:ext cx="32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376243"/>
            <a:ext cx="432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Suomen_Yrittajat_logo_rgb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79" y="6391364"/>
            <a:ext cx="999518" cy="255301"/>
          </a:xfrm>
          <a:prstGeom prst="rect">
            <a:avLst/>
          </a:prstGeom>
        </p:spPr>
      </p:pic>
      <p:sp>
        <p:nvSpPr>
          <p:cNvPr id="9" name="Suorakulmio 6"/>
          <p:cNvSpPr/>
          <p:nvPr/>
        </p:nvSpPr>
        <p:spPr>
          <a:xfrm>
            <a:off x="4869176" y="48"/>
            <a:ext cx="4306824" cy="396000"/>
          </a:xfrm>
          <a:custGeom>
            <a:avLst/>
            <a:gdLst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0 w 4283968"/>
              <a:gd name="connsiteY3" fmla="*/ 432048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15384 w 4283968"/>
              <a:gd name="connsiteY3" fmla="*/ 413760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79392 w 4283968"/>
              <a:gd name="connsiteY3" fmla="*/ 422904 h 432048"/>
              <a:gd name="connsiteX4" fmla="*/ 0 w 4283968"/>
              <a:gd name="connsiteY4" fmla="*/ 0 h 432048"/>
              <a:gd name="connsiteX0" fmla="*/ 0 w 4306824"/>
              <a:gd name="connsiteY0" fmla="*/ 0 h 432048"/>
              <a:gd name="connsiteX1" fmla="*/ 4283968 w 4306824"/>
              <a:gd name="connsiteY1" fmla="*/ 0 h 432048"/>
              <a:gd name="connsiteX2" fmla="*/ 4283968 w 4306824"/>
              <a:gd name="connsiteY2" fmla="*/ 432048 h 432048"/>
              <a:gd name="connsiteX3" fmla="*/ 4306824 w 4306824"/>
              <a:gd name="connsiteY3" fmla="*/ 422904 h 432048"/>
              <a:gd name="connsiteX4" fmla="*/ 0 w 4306824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6824" h="432048">
                <a:moveTo>
                  <a:pt x="0" y="0"/>
                </a:moveTo>
                <a:lnTo>
                  <a:pt x="4283968" y="0"/>
                </a:lnTo>
                <a:lnTo>
                  <a:pt x="4283968" y="432048"/>
                </a:lnTo>
                <a:lnTo>
                  <a:pt x="4306824" y="42290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 smtClean="0"/>
          </a:p>
        </p:txBody>
      </p:sp>
    </p:spTree>
    <p:extLst>
      <p:ext uri="{BB962C8B-B14F-4D97-AF65-F5344CB8AC3E}">
        <p14:creationId xmlns:p14="http://schemas.microsoft.com/office/powerpoint/2010/main" val="377037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2880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88000" algn="l" defTabSz="914400" rtl="0" eaLnBrk="1" latinLnBrk="0" hangingPunct="1">
        <a:spcBef>
          <a:spcPct val="20000"/>
        </a:spcBef>
        <a:buClr>
          <a:schemeClr val="accent1">
            <a:lumMod val="40000"/>
            <a:lumOff val="6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4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70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358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646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368088"/>
            <a:ext cx="8244000" cy="12240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602512"/>
            <a:ext cx="8244000" cy="4536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6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064400" y="6376243"/>
            <a:ext cx="1155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DA345-B33B-41B9-A5EA-949CEDA1034B}" type="datetime1">
              <a:rPr lang="fi-FI" smtClean="0"/>
              <a:t>16.2.2016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42400" y="6376243"/>
            <a:ext cx="32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376243"/>
            <a:ext cx="432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Suomen_Yrittajat_logo_rgb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79" y="6391364"/>
            <a:ext cx="999518" cy="255301"/>
          </a:xfrm>
          <a:prstGeom prst="rect">
            <a:avLst/>
          </a:prstGeom>
        </p:spPr>
      </p:pic>
      <p:sp>
        <p:nvSpPr>
          <p:cNvPr id="9" name="Suorakulmio 6"/>
          <p:cNvSpPr/>
          <p:nvPr/>
        </p:nvSpPr>
        <p:spPr>
          <a:xfrm>
            <a:off x="4869176" y="48"/>
            <a:ext cx="4306824" cy="396000"/>
          </a:xfrm>
          <a:custGeom>
            <a:avLst/>
            <a:gdLst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0 w 4283968"/>
              <a:gd name="connsiteY3" fmla="*/ 432048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15384 w 4283968"/>
              <a:gd name="connsiteY3" fmla="*/ 413760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79392 w 4283968"/>
              <a:gd name="connsiteY3" fmla="*/ 422904 h 432048"/>
              <a:gd name="connsiteX4" fmla="*/ 0 w 4283968"/>
              <a:gd name="connsiteY4" fmla="*/ 0 h 432048"/>
              <a:gd name="connsiteX0" fmla="*/ 0 w 4306824"/>
              <a:gd name="connsiteY0" fmla="*/ 0 h 432048"/>
              <a:gd name="connsiteX1" fmla="*/ 4283968 w 4306824"/>
              <a:gd name="connsiteY1" fmla="*/ 0 h 432048"/>
              <a:gd name="connsiteX2" fmla="*/ 4283968 w 4306824"/>
              <a:gd name="connsiteY2" fmla="*/ 432048 h 432048"/>
              <a:gd name="connsiteX3" fmla="*/ 4306824 w 4306824"/>
              <a:gd name="connsiteY3" fmla="*/ 422904 h 432048"/>
              <a:gd name="connsiteX4" fmla="*/ 0 w 4306824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6824" h="432048">
                <a:moveTo>
                  <a:pt x="0" y="0"/>
                </a:moveTo>
                <a:lnTo>
                  <a:pt x="4283968" y="0"/>
                </a:lnTo>
                <a:lnTo>
                  <a:pt x="4283968" y="432048"/>
                </a:lnTo>
                <a:lnTo>
                  <a:pt x="4306824" y="422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 smtClean="0"/>
          </a:p>
        </p:txBody>
      </p:sp>
    </p:spTree>
    <p:extLst>
      <p:ext uri="{BB962C8B-B14F-4D97-AF65-F5344CB8AC3E}">
        <p14:creationId xmlns:p14="http://schemas.microsoft.com/office/powerpoint/2010/main" val="255705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  <p:sldLayoutId id="2147484226" r:id="rId12"/>
    <p:sldLayoutId id="2147484227" r:id="rId13"/>
    <p:sldLayoutId id="2147484228" r:id="rId14"/>
    <p:sldLayoutId id="2147484229" r:id="rId15"/>
    <p:sldLayoutId id="2147484230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2880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88000" algn="l" defTabSz="914400" rtl="0" eaLnBrk="1" latinLnBrk="0" hangingPunct="1">
        <a:spcBef>
          <a:spcPct val="20000"/>
        </a:spcBef>
        <a:buClr>
          <a:schemeClr val="accent1">
            <a:lumMod val="40000"/>
            <a:lumOff val="6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4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70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358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646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368088"/>
            <a:ext cx="8244000" cy="12240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602512"/>
            <a:ext cx="8244000" cy="4536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6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064400" y="6376243"/>
            <a:ext cx="1155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49DD7-279B-4FCE-BDB8-6721A8179DCA}" type="datetime1">
              <a:rPr lang="fi-FI" smtClean="0"/>
              <a:t>16.2.2016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42400" y="6376243"/>
            <a:ext cx="32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376243"/>
            <a:ext cx="432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Suomen_Yrittajat_logo_rgb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79" y="6391364"/>
            <a:ext cx="999518" cy="255301"/>
          </a:xfrm>
          <a:prstGeom prst="rect">
            <a:avLst/>
          </a:prstGeom>
        </p:spPr>
      </p:pic>
      <p:sp>
        <p:nvSpPr>
          <p:cNvPr id="9" name="Suorakulmio 6"/>
          <p:cNvSpPr/>
          <p:nvPr/>
        </p:nvSpPr>
        <p:spPr>
          <a:xfrm>
            <a:off x="4869176" y="48"/>
            <a:ext cx="4306824" cy="396000"/>
          </a:xfrm>
          <a:custGeom>
            <a:avLst/>
            <a:gdLst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0 w 4283968"/>
              <a:gd name="connsiteY3" fmla="*/ 432048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15384 w 4283968"/>
              <a:gd name="connsiteY3" fmla="*/ 413760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79392 w 4283968"/>
              <a:gd name="connsiteY3" fmla="*/ 422904 h 432048"/>
              <a:gd name="connsiteX4" fmla="*/ 0 w 4283968"/>
              <a:gd name="connsiteY4" fmla="*/ 0 h 432048"/>
              <a:gd name="connsiteX0" fmla="*/ 0 w 4306824"/>
              <a:gd name="connsiteY0" fmla="*/ 0 h 432048"/>
              <a:gd name="connsiteX1" fmla="*/ 4283968 w 4306824"/>
              <a:gd name="connsiteY1" fmla="*/ 0 h 432048"/>
              <a:gd name="connsiteX2" fmla="*/ 4283968 w 4306824"/>
              <a:gd name="connsiteY2" fmla="*/ 432048 h 432048"/>
              <a:gd name="connsiteX3" fmla="*/ 4306824 w 4306824"/>
              <a:gd name="connsiteY3" fmla="*/ 422904 h 432048"/>
              <a:gd name="connsiteX4" fmla="*/ 0 w 4306824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6824" h="432048">
                <a:moveTo>
                  <a:pt x="0" y="0"/>
                </a:moveTo>
                <a:lnTo>
                  <a:pt x="4283968" y="0"/>
                </a:lnTo>
                <a:lnTo>
                  <a:pt x="4283968" y="432048"/>
                </a:lnTo>
                <a:lnTo>
                  <a:pt x="4306824" y="422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 smtClean="0"/>
          </a:p>
        </p:txBody>
      </p:sp>
    </p:spTree>
    <p:extLst>
      <p:ext uri="{BB962C8B-B14F-4D97-AF65-F5344CB8AC3E}">
        <p14:creationId xmlns:p14="http://schemas.microsoft.com/office/powerpoint/2010/main" val="117184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43" r:id="rId12"/>
    <p:sldLayoutId id="2147484244" r:id="rId13"/>
    <p:sldLayoutId id="2147484245" r:id="rId14"/>
    <p:sldLayoutId id="2147484246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2880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88000" algn="l" defTabSz="914400" rtl="0" eaLnBrk="1" latinLnBrk="0" hangingPunct="1">
        <a:spcBef>
          <a:spcPct val="20000"/>
        </a:spcBef>
        <a:buClr>
          <a:schemeClr val="accent1">
            <a:lumMod val="40000"/>
            <a:lumOff val="6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4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70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358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646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368088"/>
            <a:ext cx="8244000" cy="12240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602512"/>
            <a:ext cx="8244000" cy="4536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6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064400" y="6376243"/>
            <a:ext cx="1155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0E118-0140-48A5-BBCD-B0CC492E48D2}" type="datetime1">
              <a:rPr lang="fi-FI" smtClean="0"/>
              <a:t>16.2.2016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42400" y="6376243"/>
            <a:ext cx="32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376243"/>
            <a:ext cx="432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Suomen_Yrittajat_logo_rgb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79" y="6391364"/>
            <a:ext cx="999518" cy="255301"/>
          </a:xfrm>
          <a:prstGeom prst="rect">
            <a:avLst/>
          </a:prstGeom>
        </p:spPr>
      </p:pic>
      <p:sp>
        <p:nvSpPr>
          <p:cNvPr id="9" name="Suorakulmio 6"/>
          <p:cNvSpPr/>
          <p:nvPr/>
        </p:nvSpPr>
        <p:spPr>
          <a:xfrm>
            <a:off x="4869176" y="48"/>
            <a:ext cx="4306824" cy="396000"/>
          </a:xfrm>
          <a:custGeom>
            <a:avLst/>
            <a:gdLst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0 w 4283968"/>
              <a:gd name="connsiteY3" fmla="*/ 432048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15384 w 4283968"/>
              <a:gd name="connsiteY3" fmla="*/ 413760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79392 w 4283968"/>
              <a:gd name="connsiteY3" fmla="*/ 422904 h 432048"/>
              <a:gd name="connsiteX4" fmla="*/ 0 w 4283968"/>
              <a:gd name="connsiteY4" fmla="*/ 0 h 432048"/>
              <a:gd name="connsiteX0" fmla="*/ 0 w 4306824"/>
              <a:gd name="connsiteY0" fmla="*/ 0 h 432048"/>
              <a:gd name="connsiteX1" fmla="*/ 4283968 w 4306824"/>
              <a:gd name="connsiteY1" fmla="*/ 0 h 432048"/>
              <a:gd name="connsiteX2" fmla="*/ 4283968 w 4306824"/>
              <a:gd name="connsiteY2" fmla="*/ 432048 h 432048"/>
              <a:gd name="connsiteX3" fmla="*/ 4306824 w 4306824"/>
              <a:gd name="connsiteY3" fmla="*/ 422904 h 432048"/>
              <a:gd name="connsiteX4" fmla="*/ 0 w 4306824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6824" h="432048">
                <a:moveTo>
                  <a:pt x="0" y="0"/>
                </a:moveTo>
                <a:lnTo>
                  <a:pt x="4283968" y="0"/>
                </a:lnTo>
                <a:lnTo>
                  <a:pt x="4283968" y="432048"/>
                </a:lnTo>
                <a:lnTo>
                  <a:pt x="4306824" y="422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 smtClean="0"/>
          </a:p>
        </p:txBody>
      </p:sp>
    </p:spTree>
    <p:extLst>
      <p:ext uri="{BB962C8B-B14F-4D97-AF65-F5344CB8AC3E}">
        <p14:creationId xmlns:p14="http://schemas.microsoft.com/office/powerpoint/2010/main" val="384341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  <p:sldLayoutId id="2147484259" r:id="rId12"/>
    <p:sldLayoutId id="2147484260" r:id="rId13"/>
    <p:sldLayoutId id="2147484261" r:id="rId14"/>
    <p:sldLayoutId id="2147484262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2880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88000" algn="l" defTabSz="914400" rtl="0" eaLnBrk="1" latinLnBrk="0" hangingPunct="1">
        <a:spcBef>
          <a:spcPct val="20000"/>
        </a:spcBef>
        <a:buClr>
          <a:schemeClr val="accent1">
            <a:lumMod val="40000"/>
            <a:lumOff val="6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4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70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358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646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368088"/>
            <a:ext cx="8244000" cy="12240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602512"/>
            <a:ext cx="8244000" cy="4536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6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064400" y="6376243"/>
            <a:ext cx="1155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F1FDC-FF29-4638-B2B1-4BFE58EEFC80}" type="datetime1">
              <a:rPr lang="fi-FI" smtClean="0"/>
              <a:t>16.2.2016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42400" y="6376243"/>
            <a:ext cx="32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376243"/>
            <a:ext cx="432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Suomen_Yrittajat_logo_rgb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79" y="6391364"/>
            <a:ext cx="999518" cy="255301"/>
          </a:xfrm>
          <a:prstGeom prst="rect">
            <a:avLst/>
          </a:prstGeom>
        </p:spPr>
      </p:pic>
      <p:sp>
        <p:nvSpPr>
          <p:cNvPr id="9" name="Suorakulmio 6"/>
          <p:cNvSpPr/>
          <p:nvPr/>
        </p:nvSpPr>
        <p:spPr>
          <a:xfrm>
            <a:off x="4869176" y="48"/>
            <a:ext cx="4306824" cy="396000"/>
          </a:xfrm>
          <a:custGeom>
            <a:avLst/>
            <a:gdLst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0 w 4283968"/>
              <a:gd name="connsiteY3" fmla="*/ 432048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15384 w 4283968"/>
              <a:gd name="connsiteY3" fmla="*/ 413760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79392 w 4283968"/>
              <a:gd name="connsiteY3" fmla="*/ 422904 h 432048"/>
              <a:gd name="connsiteX4" fmla="*/ 0 w 4283968"/>
              <a:gd name="connsiteY4" fmla="*/ 0 h 432048"/>
              <a:gd name="connsiteX0" fmla="*/ 0 w 4306824"/>
              <a:gd name="connsiteY0" fmla="*/ 0 h 432048"/>
              <a:gd name="connsiteX1" fmla="*/ 4283968 w 4306824"/>
              <a:gd name="connsiteY1" fmla="*/ 0 h 432048"/>
              <a:gd name="connsiteX2" fmla="*/ 4283968 w 4306824"/>
              <a:gd name="connsiteY2" fmla="*/ 432048 h 432048"/>
              <a:gd name="connsiteX3" fmla="*/ 4306824 w 4306824"/>
              <a:gd name="connsiteY3" fmla="*/ 422904 h 432048"/>
              <a:gd name="connsiteX4" fmla="*/ 0 w 4306824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6824" h="432048">
                <a:moveTo>
                  <a:pt x="0" y="0"/>
                </a:moveTo>
                <a:lnTo>
                  <a:pt x="4283968" y="0"/>
                </a:lnTo>
                <a:lnTo>
                  <a:pt x="4283968" y="432048"/>
                </a:lnTo>
                <a:lnTo>
                  <a:pt x="4306824" y="422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 smtClean="0"/>
          </a:p>
        </p:txBody>
      </p:sp>
    </p:spTree>
    <p:extLst>
      <p:ext uri="{BB962C8B-B14F-4D97-AF65-F5344CB8AC3E}">
        <p14:creationId xmlns:p14="http://schemas.microsoft.com/office/powerpoint/2010/main" val="139160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5" r:id="rId12"/>
    <p:sldLayoutId id="2147484276" r:id="rId13"/>
    <p:sldLayoutId id="2147484277" r:id="rId14"/>
    <p:sldLayoutId id="2147484278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2880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88000" algn="l" defTabSz="914400" rtl="0" eaLnBrk="1" latinLnBrk="0" hangingPunct="1">
        <a:spcBef>
          <a:spcPct val="20000"/>
        </a:spcBef>
        <a:buClr>
          <a:schemeClr val="accent1">
            <a:lumMod val="40000"/>
            <a:lumOff val="6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4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70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358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646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Pk-yritysbarometri</a:t>
            </a:r>
            <a:endParaRPr lang="fi-FI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Kevät 2016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1</a:t>
            </a:fld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Yleiset suhdannenäkymät 2/2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0118909"/>
              </p:ext>
            </p:extLst>
          </p:nvPr>
        </p:nvGraphicFramePr>
        <p:xfrm>
          <a:off x="414338" y="1340769"/>
          <a:ext cx="8243844" cy="4320477"/>
        </p:xfrm>
        <a:graphic>
          <a:graphicData uri="http://schemas.openxmlformats.org/drawingml/2006/table">
            <a:tbl>
              <a:tblPr/>
              <a:tblGrid>
                <a:gridCol w="2293939"/>
                <a:gridCol w="1505398"/>
                <a:gridCol w="1935511"/>
                <a:gridCol w="1290341"/>
                <a:gridCol w="1218655"/>
              </a:tblGrid>
              <a:tr h="502872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9565" marR="956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Paranevat</a:t>
                      </a: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65" marR="956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Pysyvät </a:t>
                      </a:r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ennallaan</a:t>
                      </a: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65" marR="956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Heikkenevät</a:t>
                      </a: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65" marR="956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Saldoluku</a:t>
                      </a:r>
                    </a:p>
                    <a:p>
                      <a:pPr algn="ct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65" marR="956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05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Kokoluokittain</a:t>
                      </a:r>
                    </a:p>
                  </a:txBody>
                  <a:tcPr marL="9565" marR="956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347055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alle 5 henkilöä</a:t>
                      </a:r>
                    </a:p>
                  </a:txBody>
                  <a:tcPr marL="9565" marR="956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55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5-9 henkilöä</a:t>
                      </a:r>
                    </a:p>
                  </a:txBody>
                  <a:tcPr marL="9565" marR="956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55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10-19 henkilöä</a:t>
                      </a:r>
                    </a:p>
                  </a:txBody>
                  <a:tcPr marL="9565" marR="956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55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20-49 henkilöä</a:t>
                      </a:r>
                    </a:p>
                  </a:txBody>
                  <a:tcPr marL="9565" marR="956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55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yli 50 henkilöä</a:t>
                      </a:r>
                    </a:p>
                  </a:txBody>
                  <a:tcPr marL="9565" marR="956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5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Perustamisvuoden mukaan</a:t>
                      </a:r>
                    </a:p>
                  </a:txBody>
                  <a:tcPr marL="9565" marR="956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347055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ennen 1990</a:t>
                      </a:r>
                    </a:p>
                  </a:txBody>
                  <a:tcPr marL="9565" marR="956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55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1990-1999</a:t>
                      </a:r>
                    </a:p>
                  </a:txBody>
                  <a:tcPr marL="9565" marR="956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55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2000-2009</a:t>
                      </a:r>
                    </a:p>
                  </a:txBody>
                  <a:tcPr marL="9565" marR="956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55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2010 jälkeen</a:t>
                      </a:r>
                    </a:p>
                  </a:txBody>
                  <a:tcPr marL="9565" marR="956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10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18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Liikevaihdon muutosodotukset, saldoluku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11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half" idx="1"/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66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Liikevaihdon muutosodotukset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4081231"/>
              </p:ext>
            </p:extLst>
          </p:nvPr>
        </p:nvGraphicFramePr>
        <p:xfrm>
          <a:off x="414338" y="1439863"/>
          <a:ext cx="8243279" cy="3816426"/>
        </p:xfrm>
        <a:graphic>
          <a:graphicData uri="http://schemas.openxmlformats.org/drawingml/2006/table">
            <a:tbl>
              <a:tblPr/>
              <a:tblGrid>
                <a:gridCol w="2024665"/>
                <a:gridCol w="1663118"/>
                <a:gridCol w="1952356"/>
                <a:gridCol w="1446190"/>
                <a:gridCol w="1156950"/>
              </a:tblGrid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Kasvaa</a:t>
                      </a: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Pysyy ennallaan </a:t>
                      </a:r>
                      <a:endParaRPr lang="fi-FI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Pienenee</a:t>
                      </a: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Saldoluku</a:t>
                      </a:r>
                    </a:p>
                    <a:p>
                      <a:pPr algn="ct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Kaikki yritykset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Teollisuus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Rakentaminen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Kauppa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Palvelut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12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47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Kannattavuuden muutosodotukset, saldoluku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13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98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Kannattavuuden </a:t>
            </a:r>
            <a:r>
              <a:rPr lang="fi-FI" dirty="0" smtClean="0"/>
              <a:t>muutosodotukset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36598854"/>
              </p:ext>
            </p:extLst>
          </p:nvPr>
        </p:nvGraphicFramePr>
        <p:xfrm>
          <a:off x="414338" y="1439863"/>
          <a:ext cx="8243279" cy="3816426"/>
        </p:xfrm>
        <a:graphic>
          <a:graphicData uri="http://schemas.openxmlformats.org/drawingml/2006/table">
            <a:tbl>
              <a:tblPr/>
              <a:tblGrid>
                <a:gridCol w="2024665"/>
                <a:gridCol w="1663118"/>
                <a:gridCol w="1952356"/>
                <a:gridCol w="1446190"/>
                <a:gridCol w="1156950"/>
              </a:tblGrid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Kasvaa</a:t>
                      </a: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Pysyy ennallaan </a:t>
                      </a:r>
                      <a:endParaRPr lang="fi-FI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Pienenee</a:t>
                      </a: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Saldoluku</a:t>
                      </a:r>
                    </a:p>
                    <a:p>
                      <a:pPr algn="ct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Kaikki yritykset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Teollisuus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Rakentaminen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Kauppa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Palvelut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14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99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Vakavaraisuuden muutosodotukset, saldoluku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15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57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Vakavaraisuuden muutosodotukset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27522079"/>
              </p:ext>
            </p:extLst>
          </p:nvPr>
        </p:nvGraphicFramePr>
        <p:xfrm>
          <a:off x="414338" y="1439863"/>
          <a:ext cx="8243279" cy="3816426"/>
        </p:xfrm>
        <a:graphic>
          <a:graphicData uri="http://schemas.openxmlformats.org/drawingml/2006/table">
            <a:tbl>
              <a:tblPr/>
              <a:tblGrid>
                <a:gridCol w="2024665"/>
                <a:gridCol w="1663118"/>
                <a:gridCol w="1952356"/>
                <a:gridCol w="1446190"/>
                <a:gridCol w="1156950"/>
              </a:tblGrid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Kasvaa</a:t>
                      </a: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Pysyy ennallaan </a:t>
                      </a:r>
                      <a:endParaRPr lang="fi-FI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Pienenee</a:t>
                      </a: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Saldoluku</a:t>
                      </a:r>
                    </a:p>
                    <a:p>
                      <a:pPr algn="ct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Kaikki yritykset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Teollisuus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Rakentaminen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Kauppa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Palvelut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16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5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Investointien arvon muutosodotukset, saldoluku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17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50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Investointien arvon muutosodotukset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38309245"/>
              </p:ext>
            </p:extLst>
          </p:nvPr>
        </p:nvGraphicFramePr>
        <p:xfrm>
          <a:off x="414338" y="1439863"/>
          <a:ext cx="8243279" cy="3816426"/>
        </p:xfrm>
        <a:graphic>
          <a:graphicData uri="http://schemas.openxmlformats.org/drawingml/2006/table">
            <a:tbl>
              <a:tblPr/>
              <a:tblGrid>
                <a:gridCol w="2024665"/>
                <a:gridCol w="1663118"/>
                <a:gridCol w="1952356"/>
                <a:gridCol w="1446190"/>
                <a:gridCol w="1156950"/>
              </a:tblGrid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Kasvaa</a:t>
                      </a: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Pysyy ennallaan </a:t>
                      </a:r>
                      <a:endParaRPr lang="fi-FI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Pienenee</a:t>
                      </a: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Saldoluku</a:t>
                      </a:r>
                    </a:p>
                    <a:p>
                      <a:pPr algn="ct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Kaikki yritykset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Teollisuus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Rakentaminen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Kauppa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Palvelut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18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36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Innovaatioiden, tuotannon ja tuotteiden kehityksen </a:t>
            </a:r>
            <a:r>
              <a:rPr lang="fi-FI" dirty="0" smtClean="0"/>
              <a:t>muutosodotukset, saldoluku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19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half" idx="1"/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99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Pk-yritysbarometrin aineisto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57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Innovaatioiden, tuotannon ja tuotteiden kehityksen muutosodotukset, saldoluku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50891626"/>
              </p:ext>
            </p:extLst>
          </p:nvPr>
        </p:nvGraphicFramePr>
        <p:xfrm>
          <a:off x="414338" y="1439863"/>
          <a:ext cx="8243279" cy="3816426"/>
        </p:xfrm>
        <a:graphic>
          <a:graphicData uri="http://schemas.openxmlformats.org/drawingml/2006/table">
            <a:tbl>
              <a:tblPr/>
              <a:tblGrid>
                <a:gridCol w="2024665"/>
                <a:gridCol w="1663118"/>
                <a:gridCol w="1952356"/>
                <a:gridCol w="1446190"/>
                <a:gridCol w="1156950"/>
              </a:tblGrid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Kasvaa</a:t>
                      </a: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Pysyy ennallaan </a:t>
                      </a:r>
                      <a:endParaRPr lang="fi-FI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Pienenee</a:t>
                      </a: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Saldoluku</a:t>
                      </a:r>
                    </a:p>
                    <a:p>
                      <a:pPr algn="ct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Kaikki yritykset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Teollisuus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Rakentaminen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Kauppa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Palvelut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20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76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Henkilöstön määrän muutosodotukset, saldoluku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21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25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Henkilöstön määrän muutosodotukset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8586798"/>
              </p:ext>
            </p:extLst>
          </p:nvPr>
        </p:nvGraphicFramePr>
        <p:xfrm>
          <a:off x="414338" y="1439863"/>
          <a:ext cx="8243279" cy="3816426"/>
        </p:xfrm>
        <a:graphic>
          <a:graphicData uri="http://schemas.openxmlformats.org/drawingml/2006/table">
            <a:tbl>
              <a:tblPr/>
              <a:tblGrid>
                <a:gridCol w="2024665"/>
                <a:gridCol w="1663118"/>
                <a:gridCol w="1952356"/>
                <a:gridCol w="1446190"/>
                <a:gridCol w="1156950"/>
              </a:tblGrid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Kasvaa</a:t>
                      </a: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Pysyy ennallaan </a:t>
                      </a:r>
                      <a:endParaRPr lang="fi-FI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Pienenee</a:t>
                      </a: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Saldoluku</a:t>
                      </a:r>
                    </a:p>
                    <a:p>
                      <a:pPr algn="ct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Kaikki yritykset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Teollisuus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Rakentaminen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Kauppa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Palvelut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22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smtClean="0"/>
              <a:t>Pk-yritysbarometri, kevät 2016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083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Yritysten liiketoiminta ulkomailla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5073582"/>
              </p:ext>
            </p:extLst>
          </p:nvPr>
        </p:nvGraphicFramePr>
        <p:xfrm>
          <a:off x="414000" y="1412775"/>
          <a:ext cx="8243616" cy="4167603"/>
        </p:xfrm>
        <a:graphic>
          <a:graphicData uri="http://schemas.openxmlformats.org/drawingml/2006/table">
            <a:tbl>
              <a:tblPr/>
              <a:tblGrid>
                <a:gridCol w="2299106"/>
                <a:gridCol w="1293247"/>
                <a:gridCol w="1149553"/>
                <a:gridCol w="1318120"/>
                <a:gridCol w="1164582"/>
                <a:gridCol w="1019008"/>
              </a:tblGrid>
              <a:tr h="864097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9280" marR="9280" marT="91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Kaikki yritykset</a:t>
                      </a:r>
                      <a:b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</a:br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</a:p>
                  </a:txBody>
                  <a:tcPr marL="9280" marR="9280" marT="91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Teollisuus</a:t>
                      </a:r>
                      <a:b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</a:br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</a:p>
                  </a:txBody>
                  <a:tcPr marL="9280" marR="9280" marT="91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Rakentaminen</a:t>
                      </a:r>
                      <a:b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</a:br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</a:p>
                  </a:txBody>
                  <a:tcPr marL="9280" marR="9280" marT="91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Kauppa</a:t>
                      </a:r>
                      <a:b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</a:br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</a:p>
                  </a:txBody>
                  <a:tcPr marL="9280" marR="9280" marT="91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Palvelut</a:t>
                      </a:r>
                      <a:b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</a:br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</a:p>
                  </a:txBody>
                  <a:tcPr marL="9280" marR="9280" marT="91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862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Vientiä tai liiketoimintaa ulkomailla</a:t>
                      </a:r>
                      <a:endParaRPr lang="fi-FI" sz="15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280" marR="9280" marT="91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69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Viennin tai liiketoiminnan muodot yrityksillä, joilla on vientiä tai liiketoimintaa ulkomailla</a:t>
                      </a:r>
                      <a:endParaRPr lang="fi-FI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9280" marR="9280" marT="91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52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Suoraa vientiä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624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Lisensointi- tai franchising-toimintaa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762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Palkka- tai sopimusvalmistusta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624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Ulkomainen yhteisyritys tai tytäryritys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Muu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23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40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Suoraa vientiä harjoittavien </a:t>
            </a:r>
            <a:r>
              <a:rPr lang="fi-FI" dirty="0" smtClean="0"/>
              <a:t>yritysten</a:t>
            </a:r>
            <a:br>
              <a:rPr lang="fi-FI" dirty="0" smtClean="0"/>
            </a:br>
            <a:r>
              <a:rPr lang="fi-FI" dirty="0" smtClean="0"/>
              <a:t>odotukset </a:t>
            </a:r>
            <a:r>
              <a:rPr lang="fi-FI" dirty="0"/>
              <a:t>viennin arvon muutoksesta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76539121"/>
              </p:ext>
            </p:extLst>
          </p:nvPr>
        </p:nvGraphicFramePr>
        <p:xfrm>
          <a:off x="414338" y="1439863"/>
          <a:ext cx="8243279" cy="3816426"/>
        </p:xfrm>
        <a:graphic>
          <a:graphicData uri="http://schemas.openxmlformats.org/drawingml/2006/table">
            <a:tbl>
              <a:tblPr/>
              <a:tblGrid>
                <a:gridCol w="2024665"/>
                <a:gridCol w="1663118"/>
                <a:gridCol w="1952356"/>
                <a:gridCol w="1446190"/>
                <a:gridCol w="1156950"/>
              </a:tblGrid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Kasvaa</a:t>
                      </a: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Pysyy ennallaan </a:t>
                      </a:r>
                      <a:endParaRPr lang="fi-FI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Pienenee</a:t>
                      </a: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Saldoluku</a:t>
                      </a:r>
                    </a:p>
                    <a:p>
                      <a:pPr algn="ct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Kaikki yritykset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Teollisuus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Rakentaminen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Kauppa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Palvelut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24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31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Tuontiyritysten osuus, % pk-yrityksistä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61383510"/>
              </p:ext>
            </p:extLst>
          </p:nvPr>
        </p:nvGraphicFramePr>
        <p:xfrm>
          <a:off x="414338" y="1439863"/>
          <a:ext cx="8243278" cy="2016224"/>
        </p:xfrm>
        <a:graphic>
          <a:graphicData uri="http://schemas.openxmlformats.org/drawingml/2006/table">
            <a:tbl>
              <a:tblPr/>
              <a:tblGrid>
                <a:gridCol w="1781266"/>
                <a:gridCol w="1574406"/>
                <a:gridCol w="1240139"/>
                <a:gridCol w="1458987"/>
                <a:gridCol w="1167190"/>
                <a:gridCol w="1021290"/>
              </a:tblGrid>
              <a:tr h="1120124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9280" marR="9280" marT="91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Kaikki yritykset</a:t>
                      </a:r>
                      <a:b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</a:br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</a:p>
                  </a:txBody>
                  <a:tcPr marL="9280" marR="9280" marT="91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Teollisuus</a:t>
                      </a:r>
                      <a:b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</a:br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</a:p>
                  </a:txBody>
                  <a:tcPr marL="9280" marR="9280" marT="91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Rakentaminen</a:t>
                      </a:r>
                      <a:b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</a:br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</a:p>
                  </a:txBody>
                  <a:tcPr marL="9280" marR="9280" marT="91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Kauppa</a:t>
                      </a:r>
                      <a:b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</a:br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</a:p>
                  </a:txBody>
                  <a:tcPr marL="9280" marR="9280" marT="91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Palvelut</a:t>
                      </a:r>
                      <a:b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</a:br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</a:p>
                  </a:txBody>
                  <a:tcPr marL="9280" marR="9280" marT="91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8961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Suoraa</a:t>
                      </a:r>
                      <a:r>
                        <a:rPr lang="fi-FI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tuontia</a:t>
                      </a:r>
                      <a:endParaRPr lang="fi-FI" sz="15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280" marR="9280" marT="91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25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Lähde</a:t>
            </a:r>
            <a:r>
              <a:rPr lang="fi-FI" dirty="0"/>
              <a:t>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86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Tuontiyritysten odotukset</a:t>
            </a:r>
            <a:br>
              <a:rPr lang="fi-FI" dirty="0"/>
            </a:br>
            <a:r>
              <a:rPr lang="fi-FI" dirty="0"/>
              <a:t>tuonnin arvon muutoksesta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46641076"/>
              </p:ext>
            </p:extLst>
          </p:nvPr>
        </p:nvGraphicFramePr>
        <p:xfrm>
          <a:off x="414338" y="1439863"/>
          <a:ext cx="8243279" cy="3816426"/>
        </p:xfrm>
        <a:graphic>
          <a:graphicData uri="http://schemas.openxmlformats.org/drawingml/2006/table">
            <a:tbl>
              <a:tblPr/>
              <a:tblGrid>
                <a:gridCol w="2024665"/>
                <a:gridCol w="1663118"/>
                <a:gridCol w="1952356"/>
                <a:gridCol w="1446190"/>
                <a:gridCol w="1156950"/>
              </a:tblGrid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Kasvaa</a:t>
                      </a: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Pysyy ennallaan </a:t>
                      </a:r>
                      <a:endParaRPr lang="fi-FI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Pienenee</a:t>
                      </a: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Saldoluku</a:t>
                      </a:r>
                    </a:p>
                    <a:p>
                      <a:pPr algn="ct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Kaikki yritykset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Teollisuus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Rakentaminen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Kauppa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Palvelut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26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13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Tuotantokustannusten</a:t>
            </a:r>
            <a:br>
              <a:rPr lang="fi-FI" dirty="0" smtClean="0"/>
            </a:br>
            <a:r>
              <a:rPr lang="fi-FI" dirty="0" smtClean="0"/>
              <a:t>muutosodotukset, saldoluku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27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half" idx="1"/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92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Tuotantokustannusten muutosodotukset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99585306"/>
              </p:ext>
            </p:extLst>
          </p:nvPr>
        </p:nvGraphicFramePr>
        <p:xfrm>
          <a:off x="414338" y="1439863"/>
          <a:ext cx="8243279" cy="3816426"/>
        </p:xfrm>
        <a:graphic>
          <a:graphicData uri="http://schemas.openxmlformats.org/drawingml/2006/table">
            <a:tbl>
              <a:tblPr/>
              <a:tblGrid>
                <a:gridCol w="2024665"/>
                <a:gridCol w="1663118"/>
                <a:gridCol w="1952356"/>
                <a:gridCol w="1446190"/>
                <a:gridCol w="1156950"/>
              </a:tblGrid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Kasvaa</a:t>
                      </a: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Pysyy ennallaan </a:t>
                      </a:r>
                      <a:endParaRPr lang="fi-FI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Pienenee</a:t>
                      </a: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Saldoluku</a:t>
                      </a:r>
                    </a:p>
                    <a:p>
                      <a:pPr algn="ct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Kaikki yritykset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Teollisuus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Rakentaminen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Kauppa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Palvelut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28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46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Inflaatio-odotukset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29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sz="half" idx="1"/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400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Suhdannenäkymät ja BKT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3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sz="half" idx="1"/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01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Odotukset inflaation tasosta, %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6972076"/>
              </p:ext>
            </p:extLst>
          </p:nvPr>
        </p:nvGraphicFramePr>
        <p:xfrm>
          <a:off x="414338" y="1439863"/>
          <a:ext cx="8243280" cy="4000921"/>
        </p:xfrm>
        <a:graphic>
          <a:graphicData uri="http://schemas.openxmlformats.org/drawingml/2006/table">
            <a:tbl>
              <a:tblPr/>
              <a:tblGrid>
                <a:gridCol w="2408852"/>
                <a:gridCol w="1968110"/>
                <a:gridCol w="2042583"/>
                <a:gridCol w="1823735"/>
              </a:tblGrid>
              <a:tr h="72008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Lopputuotteet 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Välituotteet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Palkat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56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Kaikki yritykset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Teollisuus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0,5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Rakentaminen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Kauppa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0,8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Palvelut</a:t>
                      </a:r>
                    </a:p>
                  </a:txBody>
                  <a:tcPr marL="9649" marR="9649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30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51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Pk-yritysten kehittyminen ja kansainvälistyminen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31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66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Kasvuhakuisuuden </a:t>
            </a:r>
            <a:r>
              <a:rPr lang="fi-FI" dirty="0" smtClean="0"/>
              <a:t>kehitys, % pk-yrityksistä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32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53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Kasvuhakuisuus, %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24958993"/>
              </p:ext>
            </p:extLst>
          </p:nvPr>
        </p:nvGraphicFramePr>
        <p:xfrm>
          <a:off x="414338" y="1340761"/>
          <a:ext cx="8243396" cy="4320484"/>
        </p:xfrm>
        <a:graphic>
          <a:graphicData uri="http://schemas.openxmlformats.org/drawingml/2006/table">
            <a:tbl>
              <a:tblPr/>
              <a:tblGrid>
                <a:gridCol w="1513091"/>
                <a:gridCol w="1296934"/>
                <a:gridCol w="1522916"/>
                <a:gridCol w="1138968"/>
                <a:gridCol w="1464726"/>
                <a:gridCol w="1306761"/>
              </a:tblGrid>
              <a:tr h="45478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7272" marR="7272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Voimakkaasti kasvuhakuiset </a:t>
                      </a:r>
                    </a:p>
                  </a:txBody>
                  <a:tcPr marL="7272" marR="7272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Kasvuhakuiset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272" marR="7272" marT="736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Asemansa </a:t>
                      </a: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säilyttäjät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272" marR="7272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Ei</a:t>
                      </a:r>
                      <a:b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</a:b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kasvutavoitetta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272" marR="7272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Toimintansa </a:t>
                      </a: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lopettavat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272" marR="7272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73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Kaikki yritykset</a:t>
                      </a:r>
                    </a:p>
                  </a:txBody>
                  <a:tcPr marL="7272" marR="7272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9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Toimialoittain</a:t>
                      </a:r>
                    </a:p>
                  </a:txBody>
                  <a:tcPr marL="7272" marR="7272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2273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Teollisuus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272" marR="7272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Rakentaminen</a:t>
                      </a:r>
                    </a:p>
                  </a:txBody>
                  <a:tcPr marL="7272" marR="7272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Kauppa</a:t>
                      </a:r>
                    </a:p>
                  </a:txBody>
                  <a:tcPr marL="7272" marR="7272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Palvelut</a:t>
                      </a:r>
                    </a:p>
                  </a:txBody>
                  <a:tcPr marL="7272" marR="7272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9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Kokoluokittain</a:t>
                      </a:r>
                    </a:p>
                  </a:txBody>
                  <a:tcPr marL="7272" marR="7272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2273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alle 5 henkilöä</a:t>
                      </a:r>
                    </a:p>
                  </a:txBody>
                  <a:tcPr marL="7272" marR="7272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5-9 henkilöä</a:t>
                      </a:r>
                    </a:p>
                  </a:txBody>
                  <a:tcPr marL="7272" marR="7272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10-19 henkilöä</a:t>
                      </a:r>
                    </a:p>
                  </a:txBody>
                  <a:tcPr marL="7272" marR="7272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20-49 henkilöä</a:t>
                      </a:r>
                    </a:p>
                  </a:txBody>
                  <a:tcPr marL="7272" marR="7272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yli 50 henkilöä</a:t>
                      </a:r>
                    </a:p>
                  </a:txBody>
                  <a:tcPr marL="7272" marR="7272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9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Perustamisvuoden mukaan</a:t>
                      </a:r>
                    </a:p>
                  </a:txBody>
                  <a:tcPr marL="7272" marR="7272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2273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ennen 1990</a:t>
                      </a:r>
                    </a:p>
                  </a:txBody>
                  <a:tcPr marL="7272" marR="7272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1990-1999</a:t>
                      </a:r>
                    </a:p>
                  </a:txBody>
                  <a:tcPr marL="7272" marR="7272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2000-2009</a:t>
                      </a:r>
                    </a:p>
                  </a:txBody>
                  <a:tcPr marL="7272" marR="7272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2010- </a:t>
                      </a:r>
                    </a:p>
                  </a:txBody>
                  <a:tcPr marL="7272" marR="7272" marT="7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33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Lähde</a:t>
            </a:r>
            <a:r>
              <a:rPr lang="fi-FI" dirty="0"/>
              <a:t>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95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Kasvutavoitteiden ylittämisen syyt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34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kevät </a:t>
            </a:r>
            <a:r>
              <a:rPr lang="fi-FI" dirty="0" smtClean="0"/>
              <a:t>2016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8272244"/>
              </p:ext>
            </p:extLst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275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Kasvutavoitteista jäämisen </a:t>
            </a:r>
            <a:r>
              <a:rPr lang="fi-FI" dirty="0"/>
              <a:t>syyt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35</a:t>
            </a:fld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kevät 2016</a:t>
            </a:r>
          </a:p>
          <a:p>
            <a:endParaRPr lang="fi-FI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sz="half" idx="1"/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1214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Yritysten tekemät uusiutumistoimet, %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85826521"/>
              </p:ext>
            </p:extLst>
          </p:nvPr>
        </p:nvGraphicFramePr>
        <p:xfrm>
          <a:off x="414000" y="1340767"/>
          <a:ext cx="8243999" cy="4248472"/>
        </p:xfrm>
        <a:graphic>
          <a:graphicData uri="http://schemas.openxmlformats.org/drawingml/2006/table">
            <a:tbl>
              <a:tblPr/>
              <a:tblGrid>
                <a:gridCol w="2933864"/>
                <a:gridCol w="1152128"/>
                <a:gridCol w="1080120"/>
                <a:gridCol w="1224136"/>
                <a:gridCol w="936104"/>
                <a:gridCol w="917647"/>
              </a:tblGrid>
              <a:tr h="53105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Kaikki yritykset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Teollisuus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Rakentaminen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Kauppa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Palvelut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Investoinnit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Henkilöstön koulutus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Uusien tuotteiden tai palveluiden lanseeraaminen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Laajentuminen uusille markkinoille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Uusien teknologioiden käyttöönotto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Uusien liiketoimintamallien käyttöönotto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Toiminnan laajentaminen uusille toimialoille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36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kevät </a:t>
            </a:r>
            <a:r>
              <a:rPr lang="fi-FI" dirty="0" smtClean="0"/>
              <a:t>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737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Digitaalisten palvelujen </a:t>
            </a:r>
            <a:r>
              <a:rPr lang="fi-FI" dirty="0" smtClean="0"/>
              <a:t>hyödyntäminen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37</a:t>
            </a:fld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kevät </a:t>
            </a:r>
            <a:r>
              <a:rPr lang="fi-FI" dirty="0" smtClean="0"/>
              <a:t>2016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04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Digitaalisten palvelujen </a:t>
            </a:r>
            <a:r>
              <a:rPr lang="fi-FI" dirty="0" smtClean="0"/>
              <a:t>hyödyt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38</a:t>
            </a:fld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kevät </a:t>
            </a:r>
            <a:r>
              <a:rPr lang="fi-FI" dirty="0" smtClean="0"/>
              <a:t>2016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85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Viennin osuus </a:t>
            </a:r>
            <a:r>
              <a:rPr lang="fi-FI" dirty="0" smtClean="0"/>
              <a:t>kokonaisliikevaihdosta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39</a:t>
            </a:fld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kevät </a:t>
            </a:r>
            <a:r>
              <a:rPr lang="fi-FI" dirty="0" smtClean="0"/>
              <a:t>2016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2771800" y="3140968"/>
            <a:ext cx="14401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i-FI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%</a:t>
            </a:r>
            <a:endParaRPr lang="fi-FI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19727773"/>
              </p:ext>
            </p:extLst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49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Odotukset henkilöstömäärästä ja työllisyys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4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59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Kansainvälisen toiminnan </a:t>
            </a:r>
            <a:r>
              <a:rPr lang="fi-FI" dirty="0" smtClean="0"/>
              <a:t>markkina-alue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40</a:t>
            </a:fld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kevät </a:t>
            </a:r>
            <a:r>
              <a:rPr lang="fi-FI" dirty="0" smtClean="0"/>
              <a:t>2016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69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Vientikaupan rahoitusinstrumenttien </a:t>
            </a:r>
            <a:r>
              <a:rPr lang="fi-FI" dirty="0" smtClean="0"/>
              <a:t>käyttö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41</a:t>
            </a:fld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kevät </a:t>
            </a:r>
            <a:r>
              <a:rPr lang="fi-FI" dirty="0" smtClean="0"/>
              <a:t>2016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42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Ulkoisen rahoituksen yleisyys, %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71371016"/>
              </p:ext>
            </p:extLst>
          </p:nvPr>
        </p:nvGraphicFramePr>
        <p:xfrm>
          <a:off x="414338" y="1484785"/>
          <a:ext cx="8243887" cy="3600399"/>
        </p:xfrm>
        <a:graphic>
          <a:graphicData uri="http://schemas.openxmlformats.org/drawingml/2006/table">
            <a:tbl>
              <a:tblPr/>
              <a:tblGrid>
                <a:gridCol w="1638770"/>
                <a:gridCol w="1569966"/>
                <a:gridCol w="1288498"/>
                <a:gridCol w="1172596"/>
                <a:gridCol w="1440160"/>
                <a:gridCol w="1133897"/>
              </a:tblGrid>
              <a:tr h="52802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Toimialoittain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6360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Kaikki yritykset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Teollisuus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Rakentaminen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Kauppa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Palvelut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On lainaa rahoituslaitoksista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6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Kokoluokittain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6360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alle </a:t>
                      </a: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</a:t>
                      </a:r>
                    </a:p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henkilöä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5-9</a:t>
                      </a:r>
                    </a:p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henkilöä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10-19 henkilöä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20-49</a:t>
                      </a:r>
                    </a:p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henkilöä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yli </a:t>
                      </a: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50</a:t>
                      </a:r>
                    </a:p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henkilöä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On lainaa rahoituslaitoksista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42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52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Ulkoisen rahoituksen ottamisen </a:t>
            </a:r>
            <a:r>
              <a:rPr lang="fi-FI" dirty="0" smtClean="0"/>
              <a:t>yleisyys, %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72812223"/>
              </p:ext>
            </p:extLst>
          </p:nvPr>
        </p:nvGraphicFramePr>
        <p:xfrm>
          <a:off x="414338" y="1484784"/>
          <a:ext cx="8243887" cy="3528391"/>
        </p:xfrm>
        <a:graphic>
          <a:graphicData uri="http://schemas.openxmlformats.org/drawingml/2006/table">
            <a:tbl>
              <a:tblPr/>
              <a:tblGrid>
                <a:gridCol w="1638770"/>
                <a:gridCol w="1569966"/>
                <a:gridCol w="1288498"/>
                <a:gridCol w="1316612"/>
                <a:gridCol w="1224136"/>
                <a:gridCol w="1205905"/>
              </a:tblGrid>
              <a:tr h="51746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Toimialoittain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62333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Kaikki yritykset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Teollisuus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Rakentaminen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Kauppa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Palvelut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33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Ottanut rahoitusta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9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Kokoluokittain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62333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alle </a:t>
                      </a: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</a:t>
                      </a:r>
                    </a:p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henkilöä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5-9</a:t>
                      </a:r>
                    </a:p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henkilöä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10-19</a:t>
                      </a:r>
                    </a:p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henkilöä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20-49</a:t>
                      </a:r>
                    </a:p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henkilöä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yli </a:t>
                      </a: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50</a:t>
                      </a:r>
                    </a:p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henkilöä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33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Ottanut rahoitusta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43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30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Ulkoisen rahoituksen </a:t>
            </a:r>
            <a:r>
              <a:rPr lang="fi-FI" dirty="0" smtClean="0"/>
              <a:t>ottamisaikomukset, %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26153395"/>
              </p:ext>
            </p:extLst>
          </p:nvPr>
        </p:nvGraphicFramePr>
        <p:xfrm>
          <a:off x="414338" y="1484784"/>
          <a:ext cx="8243887" cy="3456383"/>
        </p:xfrm>
        <a:graphic>
          <a:graphicData uri="http://schemas.openxmlformats.org/drawingml/2006/table">
            <a:tbl>
              <a:tblPr/>
              <a:tblGrid>
                <a:gridCol w="1853406"/>
                <a:gridCol w="1355330"/>
                <a:gridCol w="1308966"/>
                <a:gridCol w="1296144"/>
                <a:gridCol w="1224136"/>
                <a:gridCol w="1205905"/>
              </a:tblGrid>
              <a:tr h="50690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Toimialoittain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61061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Kaikki yritykset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Teollisuus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Rakentaminen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Kauppa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Palvelut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61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Aikoo ottaa rahoitusta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03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Kokoluokittain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61061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alle </a:t>
                      </a: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</a:t>
                      </a:r>
                    </a:p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henkilöä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5-9</a:t>
                      </a:r>
                    </a:p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henkilöä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10-19</a:t>
                      </a:r>
                    </a:p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henkilöä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20-49</a:t>
                      </a:r>
                    </a:p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henkilöä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yli </a:t>
                      </a: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50</a:t>
                      </a:r>
                    </a:p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henkilöä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61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Aikoo ottaa rahoitusta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44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35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Ulkoisen </a:t>
            </a:r>
            <a:r>
              <a:rPr lang="fi-FI" dirty="0" smtClean="0"/>
              <a:t>rahoituksen käyttötarkoitus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45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sz="half" idx="1"/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463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Ulkoisen rahoituksen tärkein aiottu käyttötarkoitus toimialoittain, %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74446303"/>
              </p:ext>
            </p:extLst>
          </p:nvPr>
        </p:nvGraphicFramePr>
        <p:xfrm>
          <a:off x="414338" y="1340771"/>
          <a:ext cx="8243886" cy="4320480"/>
        </p:xfrm>
        <a:graphic>
          <a:graphicData uri="http://schemas.openxmlformats.org/drawingml/2006/table">
            <a:tbl>
              <a:tblPr/>
              <a:tblGrid>
                <a:gridCol w="2202943"/>
                <a:gridCol w="1378655"/>
                <a:gridCol w="1152128"/>
                <a:gridCol w="1251952"/>
                <a:gridCol w="1124312"/>
                <a:gridCol w="1133896"/>
              </a:tblGrid>
              <a:tr h="437515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720" marR="5720" marT="57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Kaikki </a:t>
                      </a: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yritykset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720" marR="5720" marT="57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Teollisuus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720" marR="5720" marT="57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Rakentaminen </a:t>
                      </a:r>
                    </a:p>
                  </a:txBody>
                  <a:tcPr marL="5720" marR="5720" marT="57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Kauppa </a:t>
                      </a:r>
                    </a:p>
                  </a:txBody>
                  <a:tcPr marL="5720" marR="5720" marT="57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Palvelut </a:t>
                      </a:r>
                    </a:p>
                  </a:txBody>
                  <a:tcPr marL="5720" marR="5720" marT="57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3900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Koneiden ja laitteiden korvausinvestoinnit</a:t>
                      </a:r>
                    </a:p>
                  </a:txBody>
                  <a:tcPr marL="5720" marR="5720" marT="57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00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Koneiden ja laitteiden laajennusinvestoinnit</a:t>
                      </a:r>
                    </a:p>
                  </a:txBody>
                  <a:tcPr marL="5720" marR="5720" marT="57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2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Rakennusinvestoinnit</a:t>
                      </a:r>
                    </a:p>
                  </a:txBody>
                  <a:tcPr marL="5720" marR="5720" marT="57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00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Ympäristövaikutteiset investoinnit</a:t>
                      </a:r>
                    </a:p>
                  </a:txBody>
                  <a:tcPr marL="5720" marR="5720" marT="57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2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Käyttöpääoma</a:t>
                      </a:r>
                    </a:p>
                  </a:txBody>
                  <a:tcPr marL="5720" marR="5720" marT="57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00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Omistusjärjestelyt/</a:t>
                      </a:r>
                    </a:p>
                    <a:p>
                      <a:pPr algn="l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yrityskaupat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720" marR="5720" marT="57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00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Viennin </a:t>
                      </a: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rahoitus</a:t>
                      </a:r>
                      <a:r>
                        <a:rPr lang="fi-FI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</a:t>
                      </a: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ja</a:t>
                      </a:r>
                    </a:p>
                    <a:p>
                      <a:pPr algn="l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riskien </a:t>
                      </a: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kattaminen</a:t>
                      </a:r>
                    </a:p>
                  </a:txBody>
                  <a:tcPr marL="5720" marR="5720" marT="57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2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Kansainvälistyminen</a:t>
                      </a:r>
                    </a:p>
                  </a:txBody>
                  <a:tcPr marL="5720" marR="5720" marT="57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2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Yrityksen kehityshankkeet</a:t>
                      </a:r>
                    </a:p>
                  </a:txBody>
                  <a:tcPr marL="5720" marR="5720" marT="57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2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Toimitusaikaiset vakuudet</a:t>
                      </a:r>
                    </a:p>
                  </a:txBody>
                  <a:tcPr marL="5720" marR="5720" marT="57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2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Muu </a:t>
                      </a: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tarkoitus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720" marR="5720" marT="57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46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70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Ulkoisen rahoituksen aiotut</a:t>
            </a:r>
            <a:br>
              <a:rPr lang="fi-FI" dirty="0" smtClean="0"/>
            </a:br>
            <a:r>
              <a:rPr lang="fi-FI" dirty="0" smtClean="0"/>
              <a:t>lähteet toimialoittain, %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47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3380167"/>
              </p:ext>
            </p:extLst>
          </p:nvPr>
        </p:nvGraphicFramePr>
        <p:xfrm>
          <a:off x="414000" y="1412781"/>
          <a:ext cx="8243999" cy="4126102"/>
        </p:xfrm>
        <a:graphic>
          <a:graphicData uri="http://schemas.openxmlformats.org/drawingml/2006/table">
            <a:tbl>
              <a:tblPr/>
              <a:tblGrid>
                <a:gridCol w="2771093"/>
                <a:gridCol w="1026867"/>
                <a:gridCol w="1152128"/>
                <a:gridCol w="1368152"/>
                <a:gridCol w="1008112"/>
                <a:gridCol w="917647"/>
              </a:tblGrid>
              <a:tr h="473648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Kaikki yritykset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Teollisuus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Rakentaminen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Kauppa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Palvelut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6308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Pankki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8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Rahoitusyhtiö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8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Finnvera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8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ELY-keskus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8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Tekes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8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Yksityinen henkilösijoittaja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8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Pääomasijoitusyhtiö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8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Vakuutusyhtiö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162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Teollisuussijoitus/</a:t>
                      </a:r>
                      <a:b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Finnveran Aloitusrahasto Vera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3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Ulkoisen rahoituksen aiotut lähteet kasvuhakuisuuden mukaan, %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48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67643737"/>
              </p:ext>
            </p:extLst>
          </p:nvPr>
        </p:nvGraphicFramePr>
        <p:xfrm>
          <a:off x="414000" y="1340767"/>
          <a:ext cx="8229600" cy="4248476"/>
        </p:xfrm>
        <a:graphic>
          <a:graphicData uri="http://schemas.openxmlformats.org/drawingml/2006/table">
            <a:tbl>
              <a:tblPr/>
              <a:tblGrid>
                <a:gridCol w="2789848"/>
                <a:gridCol w="1368152"/>
                <a:gridCol w="1368152"/>
                <a:gridCol w="1152128"/>
                <a:gridCol w="1551320"/>
              </a:tblGrid>
              <a:tr h="64315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Voimakkaasti kasvuhakuiset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Kasvuhakuiset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Asemansa säilyttäjät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Ei kasvutavoitetta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60532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Pankki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32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Rahoitusyhtiö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32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Finnvera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32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ELY-keskus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32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Tekes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32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Yksityinen henkilösijoittaja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32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Pääomasijoitusyhtiö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32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Vakuutusyhtiö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066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Teollisuussijoitus/</a:t>
                      </a:r>
                      <a:b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Finnveran Aloitusrahasto Vera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8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Ulkoisen rahoituksen aiotut lähteet perustamisvuoden mukaan, %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49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99721477"/>
              </p:ext>
            </p:extLst>
          </p:nvPr>
        </p:nvGraphicFramePr>
        <p:xfrm>
          <a:off x="414000" y="1340767"/>
          <a:ext cx="8229600" cy="4248476"/>
        </p:xfrm>
        <a:graphic>
          <a:graphicData uri="http://schemas.openxmlformats.org/drawingml/2006/table">
            <a:tbl>
              <a:tblPr/>
              <a:tblGrid>
                <a:gridCol w="2789848"/>
                <a:gridCol w="1368152"/>
                <a:gridCol w="1368152"/>
                <a:gridCol w="1152128"/>
                <a:gridCol w="1551320"/>
              </a:tblGrid>
              <a:tr h="64315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Ennen 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1990-1999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2000-2009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2010 jälkeen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60532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Pankki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32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Rahoitusyhtiö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32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Finnvera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32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ELY-keskus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32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Tekes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32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Yksityinen henkilösijoittaja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32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Pääomasijoitusyhtiö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32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Vakuutusyhtiö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066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Teollisuussijoitus/</a:t>
                      </a:r>
                      <a:b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Finnveran Aloitusrahasto Vera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Pk-yritykset kansantaloudessa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478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Yritysten rahoitusehtojen </a:t>
            </a:r>
            <a:r>
              <a:rPr lang="fi-FI" dirty="0" smtClean="0"/>
              <a:t>muutokset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50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166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Rahoituksen ehtojen ja </a:t>
            </a:r>
            <a:r>
              <a:rPr lang="fi-FI" dirty="0" smtClean="0"/>
              <a:t>saatavuuden</a:t>
            </a:r>
            <a:br>
              <a:rPr lang="fi-FI" dirty="0" smtClean="0"/>
            </a:br>
            <a:r>
              <a:rPr lang="fi-FI" dirty="0" smtClean="0"/>
              <a:t>vaikutus </a:t>
            </a:r>
            <a:r>
              <a:rPr lang="fi-FI" dirty="0"/>
              <a:t>hankkeiden </a:t>
            </a:r>
            <a:r>
              <a:rPr lang="fi-FI" dirty="0" smtClean="0"/>
              <a:t>toteuttamiseen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51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half" idx="1"/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23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Yritysten omat maksuvaikeudet, %</a:t>
            </a:r>
            <a:endParaRPr lang="fi-FI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88921707"/>
              </p:ext>
            </p:extLst>
          </p:nvPr>
        </p:nvGraphicFramePr>
        <p:xfrm>
          <a:off x="395536" y="1340768"/>
          <a:ext cx="8231466" cy="4294984"/>
        </p:xfrm>
        <a:graphic>
          <a:graphicData uri="http://schemas.openxmlformats.org/drawingml/2006/table">
            <a:tbl>
              <a:tblPr/>
              <a:tblGrid>
                <a:gridCol w="2232248"/>
                <a:gridCol w="1161042"/>
                <a:gridCol w="404332"/>
                <a:gridCol w="810890"/>
                <a:gridCol w="485254"/>
                <a:gridCol w="666874"/>
                <a:gridCol w="773286"/>
                <a:gridCol w="594866"/>
                <a:gridCol w="1102674"/>
              </a:tblGrid>
              <a:tr h="21382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Toimialoittain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41995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Kaikki yritykset</a:t>
                      </a: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Teollisuus</a:t>
                      </a: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Rakentaminen</a:t>
                      </a: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Kauppa</a:t>
                      </a: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Palvelut</a:t>
                      </a: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5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Yrityksellä maksuvaikeuksia viim. 3 kk aikana</a:t>
                      </a: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21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2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Kasvuhakuisuuden </a:t>
                      </a: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mukaan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57862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Voimakkaasti kasvuhakuiset</a:t>
                      </a: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Kasvuhakuiset</a:t>
                      </a: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Asemansa säilyttäjät</a:t>
                      </a: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Ei kasvutavoitteita</a:t>
                      </a: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Toimintaansa lopettavat</a:t>
                      </a: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5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Yrityksellä maksuvaikeuksia viim. 3 kk aikana</a:t>
                      </a: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smtClean="0"/>
                        <a:t>19</a:t>
                      </a:r>
                      <a:endParaRPr lang="fi-FI" sz="140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i-FI" sz="1400" dirty="0" smtClean="0"/>
                        <a:t>16</a:t>
                      </a:r>
                      <a:endParaRPr lang="fi-FI" sz="140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i-FI" sz="1400" dirty="0" smtClean="0"/>
                        <a:t>17</a:t>
                      </a:r>
                      <a:endParaRPr lang="fi-FI" sz="140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i-FI" sz="1400" dirty="0" smtClean="0"/>
                        <a:t>12</a:t>
                      </a:r>
                      <a:endParaRPr lang="fi-FI" sz="140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smtClean="0"/>
                        <a:t>31</a:t>
                      </a:r>
                      <a:endParaRPr lang="fi-FI" sz="140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2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Kokoluokittain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41995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alle 5 henkilöä</a:t>
                      </a: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5-9</a:t>
                      </a:r>
                    </a:p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henkilöä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10-19 henkilöä</a:t>
                      </a: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20-49</a:t>
                      </a:r>
                    </a:p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henkilöä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yli 50 henkilöä</a:t>
                      </a: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5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Yrityksellä maksuvaikeuksia viim. 3 kk aikana</a:t>
                      </a: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smtClean="0"/>
                        <a:t>17</a:t>
                      </a:r>
                      <a:endParaRPr lang="fi-FI" sz="140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i-FI" sz="1400" dirty="0" smtClean="0"/>
                        <a:t>16</a:t>
                      </a:r>
                      <a:endParaRPr lang="fi-FI" sz="140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i-FI" sz="1400" dirty="0" smtClean="0"/>
                        <a:t>18</a:t>
                      </a:r>
                      <a:endParaRPr lang="fi-FI" sz="140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i-FI" sz="1400" dirty="0" smtClean="0"/>
                        <a:t>16</a:t>
                      </a:r>
                      <a:endParaRPr lang="fi-FI" sz="140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smtClean="0"/>
                        <a:t>10</a:t>
                      </a:r>
                      <a:endParaRPr lang="fi-FI" sz="140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2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Perustamisvuoden mukaan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22282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ennen 1990</a:t>
                      </a: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1990-1999</a:t>
                      </a: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2000-2009</a:t>
                      </a: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2010 jälkeen</a:t>
                      </a: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5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Yrityksellä maksuvaikeuksia viim. 3 kk aikana</a:t>
                      </a: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15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17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17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17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978" marR="7978" marT="797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52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54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Työllistämisen pahin </a:t>
            </a:r>
            <a:r>
              <a:rPr lang="fi-FI" dirty="0" smtClean="0"/>
              <a:t>este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53</a:t>
            </a:fld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kevät </a:t>
            </a:r>
            <a:r>
              <a:rPr lang="fi-FI" dirty="0" smtClean="0"/>
              <a:t>2016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051754"/>
              </p:ext>
            </p:extLst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Yrityksen </a:t>
            </a:r>
            <a:r>
              <a:rPr lang="fi-FI" dirty="0" smtClean="0"/>
              <a:t>työllistämisen</a:t>
            </a:r>
            <a:br>
              <a:rPr lang="fi-FI" dirty="0" smtClean="0"/>
            </a:br>
            <a:r>
              <a:rPr lang="fi-FI" dirty="0" smtClean="0"/>
              <a:t>pahin este toimialoittain, %</a:t>
            </a:r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5624351"/>
              </p:ext>
            </p:extLst>
          </p:nvPr>
        </p:nvGraphicFramePr>
        <p:xfrm>
          <a:off x="414338" y="1340769"/>
          <a:ext cx="8243640" cy="4248474"/>
        </p:xfrm>
        <a:graphic>
          <a:graphicData uri="http://schemas.openxmlformats.org/drawingml/2006/table">
            <a:tbl>
              <a:tblPr/>
              <a:tblGrid>
                <a:gridCol w="2729996"/>
                <a:gridCol w="1364998"/>
                <a:gridCol w="1005788"/>
                <a:gridCol w="1293156"/>
                <a:gridCol w="933946"/>
                <a:gridCol w="915756"/>
              </a:tblGrid>
              <a:tr h="3290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9304" marR="9304" marT="9326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Kaikki </a:t>
                      </a: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yritykset </a:t>
                      </a:r>
                    </a:p>
                  </a:txBody>
                  <a:tcPr marL="9304" marR="9304" marT="9326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Teollisuus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304" marR="9304" marT="9326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Rakentaminen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304" marR="9304" marT="9326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Kauppa</a:t>
                      </a:r>
                    </a:p>
                  </a:txBody>
                  <a:tcPr marL="9304" marR="9304" marT="9326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Palvelut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304" marR="9304" marT="9326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168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Ei tarvetta työllistää</a:t>
                      </a:r>
                    </a:p>
                  </a:txBody>
                  <a:tcPr marL="9503" marR="9503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68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Pahin este niissä yrityksissä, joissa tarvetta työllistää</a:t>
                      </a:r>
                    </a:p>
                  </a:txBody>
                  <a:tcPr marL="9503" marR="9503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28168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Kysynnän epävakaus</a:t>
                      </a:r>
                    </a:p>
                  </a:txBody>
                  <a:tcPr marL="9503" marR="9503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68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Palkkataso</a:t>
                      </a:r>
                    </a:p>
                  </a:txBody>
                  <a:tcPr marL="9503" marR="9503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168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Työn sivukulut</a:t>
                      </a:r>
                    </a:p>
                  </a:txBody>
                  <a:tcPr marL="9503" marR="9503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68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Irtisanomiseen liittyvä riski</a:t>
                      </a:r>
                    </a:p>
                  </a:txBody>
                  <a:tcPr marL="9503" marR="9503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5132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Muu </a:t>
                      </a: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lainsäädäntö</a:t>
                      </a:r>
                    </a:p>
                    <a:p>
                      <a:pPr algn="l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tai</a:t>
                      </a:r>
                      <a:r>
                        <a:rPr lang="fi-FI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</a:t>
                      </a: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työehtosopimus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03" marR="9503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68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Työvoiman saatavuus</a:t>
                      </a:r>
                    </a:p>
                  </a:txBody>
                  <a:tcPr marL="9503" marR="9503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168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Verotus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03" marR="9503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68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Yhtiön toimitilojen ahtaus/puute</a:t>
                      </a:r>
                    </a:p>
                  </a:txBody>
                  <a:tcPr marL="9503" marR="9503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5132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Osa-aikaisen työntekijän</a:t>
                      </a:r>
                      <a:r>
                        <a:rPr lang="fi-FI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palkkaamisen vaikeus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03" marR="9503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68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Muu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03" marR="9503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18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Pk-yritysten tekemät ja suunnittelemat sopeuttamistoimet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55</a:t>
            </a:fld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kevät </a:t>
            </a:r>
            <a:r>
              <a:rPr lang="fi-FI" dirty="0" smtClean="0"/>
              <a:t>2016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4470435"/>
              </p:ext>
            </p:extLst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01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Pk-yritysten tekemät ja suunnittelemat sopeuttamistoimet </a:t>
            </a:r>
            <a:r>
              <a:rPr lang="fi-FI" dirty="0" smtClean="0"/>
              <a:t>toimialoittain, %</a:t>
            </a:r>
            <a:endParaRPr lang="fi-FI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6496983"/>
              </p:ext>
            </p:extLst>
          </p:nvPr>
        </p:nvGraphicFramePr>
        <p:xfrm>
          <a:off x="414000" y="1340770"/>
          <a:ext cx="8244000" cy="4248476"/>
        </p:xfrm>
        <a:graphic>
          <a:graphicData uri="http://schemas.openxmlformats.org/drawingml/2006/table">
            <a:tbl>
              <a:tblPr/>
              <a:tblGrid>
                <a:gridCol w="3653944"/>
                <a:gridCol w="1080120"/>
                <a:gridCol w="864096"/>
                <a:gridCol w="1224136"/>
                <a:gridCol w="720080"/>
                <a:gridCol w="701624"/>
              </a:tblGrid>
              <a:tr h="404672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Kaikki yritykset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Teollisuus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Rakentaminen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Kauppa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Palvelut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840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Tehnyt sopeuttamistoimia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0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Suunnittelemassa sopeuttamistoimia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0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Sopeuttamistoimet yrityksissä, jotka ovat tehneet tai suunnittelemassa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25840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Lomautukset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0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Irtisanomiset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0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Työaikajärjestelyt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0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Tilapäiset palkan alennukset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0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Muiden työvoimakustannusten karsiminen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0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Alihankinnan vähentäminen tai siirtäminen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0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Tuotannon siirtäminen toiseen maahan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0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Liiketoiminnan laajentaminen uusiin tuotteisiin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0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Liiketoiminnan laajentaminen uusille alueille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13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Liiketoiminnan karsiminen ja keskittyminen ydinalueelle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0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Muut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56</a:t>
            </a:fld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kevät </a:t>
            </a:r>
            <a:r>
              <a:rPr lang="fi-FI" dirty="0" smtClean="0"/>
              <a:t>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628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Pk-yritysten tekemät ja suunnittelemat sopeuttamistoimet </a:t>
            </a:r>
            <a:r>
              <a:rPr lang="fi-FI" dirty="0" smtClean="0"/>
              <a:t>kokoluokittain, %</a:t>
            </a:r>
            <a:endParaRPr lang="fi-FI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21015623"/>
              </p:ext>
            </p:extLst>
          </p:nvPr>
        </p:nvGraphicFramePr>
        <p:xfrm>
          <a:off x="414000" y="1340771"/>
          <a:ext cx="8244000" cy="4254224"/>
        </p:xfrm>
        <a:graphic>
          <a:graphicData uri="http://schemas.openxmlformats.org/drawingml/2006/table">
            <a:tbl>
              <a:tblPr/>
              <a:tblGrid>
                <a:gridCol w="3653944"/>
                <a:gridCol w="864096"/>
                <a:gridCol w="864096"/>
                <a:gridCol w="1008112"/>
                <a:gridCol w="1008112"/>
                <a:gridCol w="845640"/>
              </a:tblGrid>
              <a:tr h="398101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alle 5 henkilöä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5-9 henkilöä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10-19 henkilöä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20-49 henkilöä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yli 50 henkilöä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9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Tehnyt sopeuttamistoimia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Suunnittelemassa sopeuttamistoimia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2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Sopeuttamistoimet yrityksissä, jotka ovat tehneet tai suunnittelemassa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2779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Lomautukset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Irtisanomiset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Työaikajärjestelyt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Tilapäiset palkan alennukset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Muiden työvoimakustannusten karsiminen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Alihankinnan vähentäminen tai siirtäminen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Tuotannon siirtäminen toiseen maahan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Liiketoiminnan laajentaminen uusiin tuotteisiin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Liiketoiminnan laajentaminen uusille alueille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990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Liiketoiminnan karsiminen ja keskittyminen ydinalueelle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Muut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57</a:t>
            </a:fld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kevät </a:t>
            </a:r>
            <a:r>
              <a:rPr lang="fi-FI" dirty="0" smtClean="0"/>
              <a:t>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78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Yhteenveto alueellisista tuloksista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58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7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Suhdannenäkymät alueittain 1/2</a:t>
            </a:r>
            <a:endParaRPr lang="fi-FI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652774"/>
              </p:ext>
            </p:extLst>
          </p:nvPr>
        </p:nvGraphicFramePr>
        <p:xfrm>
          <a:off x="395536" y="1340768"/>
          <a:ext cx="8245432" cy="4809443"/>
        </p:xfrm>
        <a:graphic>
          <a:graphicData uri="http://schemas.openxmlformats.org/drawingml/2006/table">
            <a:tbl>
              <a:tblPr/>
              <a:tblGrid>
                <a:gridCol w="1446566"/>
                <a:gridCol w="1374239"/>
                <a:gridCol w="1012597"/>
                <a:gridCol w="1374239"/>
                <a:gridCol w="1084925"/>
                <a:gridCol w="1952866"/>
              </a:tblGrid>
              <a:tr h="399443">
                <a:tc>
                  <a:txBody>
                    <a:bodyPr/>
                    <a:lstStyle/>
                    <a:p>
                      <a:pPr algn="l" fontAlgn="ctr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67" marR="9567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Yleiset suhdannenäkymät</a:t>
                      </a:r>
                    </a:p>
                  </a:txBody>
                  <a:tcPr marL="9567" marR="9567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Liikevaihto</a:t>
                      </a:r>
                    </a:p>
                  </a:txBody>
                  <a:tcPr marL="9567" marR="9567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Henkilökunnan määrä</a:t>
                      </a:r>
                    </a:p>
                  </a:txBody>
                  <a:tcPr marL="9567" marR="9567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Investointien arvo</a:t>
                      </a:r>
                    </a:p>
                  </a:txBody>
                  <a:tcPr marL="9567" marR="9567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Vientiyritysten odotukset viennin arvosta</a:t>
                      </a:r>
                    </a:p>
                  </a:txBody>
                  <a:tcPr marL="9567" marR="9567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Helsinki</a:t>
                      </a:r>
                    </a:p>
                  </a:txBody>
                  <a:tcPr marL="9567" marR="9567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Pääkaupunkiseutu</a:t>
                      </a:r>
                    </a:p>
                  </a:txBody>
                  <a:tcPr marL="9567" marR="9567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Uusimaa</a:t>
                      </a:r>
                    </a:p>
                  </a:txBody>
                  <a:tcPr marL="9567" marR="9567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Varsinais-Suomi</a:t>
                      </a:r>
                    </a:p>
                  </a:txBody>
                  <a:tcPr marL="9567" marR="9567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Satakunta</a:t>
                      </a:r>
                    </a:p>
                  </a:txBody>
                  <a:tcPr marL="9567" marR="9567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Kanta-Häme</a:t>
                      </a:r>
                    </a:p>
                  </a:txBody>
                  <a:tcPr marL="9567" marR="9567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Päijät-Häme</a:t>
                      </a:r>
                    </a:p>
                  </a:txBody>
                  <a:tcPr marL="9567" marR="9567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Pirkanmaa</a:t>
                      </a:r>
                    </a:p>
                  </a:txBody>
                  <a:tcPr marL="9567" marR="9567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Kymenlaakso</a:t>
                      </a:r>
                    </a:p>
                  </a:txBody>
                  <a:tcPr marL="9567" marR="9567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Etelä-Karjala</a:t>
                      </a:r>
                    </a:p>
                  </a:txBody>
                  <a:tcPr marL="9567" marR="9567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Etelä-Savo</a:t>
                      </a:r>
                    </a:p>
                  </a:txBody>
                  <a:tcPr marL="9567" marR="9567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Pohjois</a:t>
                      </a:r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-Savo</a:t>
                      </a:r>
                    </a:p>
                  </a:txBody>
                  <a:tcPr marL="9567" marR="9567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Pohjois-Karjala</a:t>
                      </a:r>
                    </a:p>
                  </a:txBody>
                  <a:tcPr marL="9567" marR="9567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Keski-Suomi</a:t>
                      </a:r>
                    </a:p>
                  </a:txBody>
                  <a:tcPr marL="9567" marR="9567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Etelä-Pohjanmaa</a:t>
                      </a:r>
                    </a:p>
                  </a:txBody>
                  <a:tcPr marL="9567" marR="9567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Pohjanmaa</a:t>
                      </a:r>
                    </a:p>
                  </a:txBody>
                  <a:tcPr marL="9567" marR="9567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Keski-Pohjanmaa</a:t>
                      </a:r>
                    </a:p>
                  </a:txBody>
                  <a:tcPr marL="9567" marR="9567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077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Pohjois-Pohjanmaa</a:t>
                      </a:r>
                    </a:p>
                  </a:txBody>
                  <a:tcPr marL="9567" marR="9567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-14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Kainuu</a:t>
                      </a:r>
                    </a:p>
                  </a:txBody>
                  <a:tcPr marL="9567" marR="9567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Lappi</a:t>
                      </a:r>
                    </a:p>
                  </a:txBody>
                  <a:tcPr marL="9567" marR="9567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Koko maa</a:t>
                      </a:r>
                    </a:p>
                  </a:txBody>
                  <a:tcPr marL="9567" marR="9567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59</a:t>
            </a:fld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827584" y="6381328"/>
            <a:ext cx="3305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Lähde: Pk-yritysbarometri, </a:t>
            </a:r>
            <a:r>
              <a:rPr lang="fi-FI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kevät 2016</a:t>
            </a:r>
            <a:endParaRPr lang="fi-FI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03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Työllisten määrän muutos erikokoisissa yrityksissä vuosina </a:t>
            </a:r>
            <a:r>
              <a:rPr lang="fi-FI" dirty="0" smtClean="0"/>
              <a:t>2001–2012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77413932"/>
              </p:ext>
            </p:extLst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6</a:t>
            </a:fld>
            <a:endParaRPr lang="fi-FI" dirty="0"/>
          </a:p>
        </p:txBody>
      </p:sp>
      <p:sp>
        <p:nvSpPr>
          <p:cNvPr id="6" name="Tekstikehys 1"/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cs typeface="Trebuchet MS"/>
              </a:rPr>
              <a:t>Lähde: Tilastokeskus.</a:t>
            </a:r>
            <a:r>
              <a:rPr lang="fi-FI" sz="1400" baseline="0" dirty="0">
                <a:cs typeface="Trebuchet MS"/>
              </a:rPr>
              <a:t> </a:t>
            </a:r>
            <a:r>
              <a:rPr lang="fi-FI" sz="1400" b="1" baseline="0" dirty="0">
                <a:cs typeface="Trebuchet MS"/>
              </a:rPr>
              <a:t>Henkilömäärät muunnettu </a:t>
            </a:r>
            <a:r>
              <a:rPr lang="fi-FI" sz="1400" b="1" u="none" baseline="0" dirty="0">
                <a:cs typeface="Trebuchet MS"/>
              </a:rPr>
              <a:t>kokopäiväisiksi työpaikoiksi</a:t>
            </a:r>
            <a:r>
              <a:rPr lang="fi-FI" sz="1400" baseline="0" dirty="0">
                <a:cs typeface="Trebuchet MS"/>
              </a:rPr>
              <a:t>,  pl. maa- ja metsätalous </a:t>
            </a:r>
            <a:endParaRPr lang="fi-FI" sz="1400" dirty="0"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3169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Suhdannenäkymät alueittain 2/2</a:t>
            </a:r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274989"/>
              </p:ext>
            </p:extLst>
          </p:nvPr>
        </p:nvGraphicFramePr>
        <p:xfrm>
          <a:off x="395536" y="1340768"/>
          <a:ext cx="8245433" cy="4824566"/>
        </p:xfrm>
        <a:graphic>
          <a:graphicData uri="http://schemas.openxmlformats.org/drawingml/2006/table">
            <a:tbl>
              <a:tblPr/>
              <a:tblGrid>
                <a:gridCol w="1446566"/>
                <a:gridCol w="1937810"/>
                <a:gridCol w="1080120"/>
                <a:gridCol w="1080120"/>
                <a:gridCol w="1080120"/>
                <a:gridCol w="1620697"/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9567" marR="9567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Tuontiyritysten odotukset tuonnin arvosta</a:t>
                      </a:r>
                    </a:p>
                  </a:txBody>
                  <a:tcPr marL="9567" marR="9567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Tuotanto-kustannukset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67" marR="9567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Kannattavuus</a:t>
                      </a:r>
                    </a:p>
                  </a:txBody>
                  <a:tcPr marL="9567" marR="9567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Vakavaraisuus</a:t>
                      </a:r>
                    </a:p>
                  </a:txBody>
                  <a:tcPr marL="9567" marR="9567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Innovaatiot, tuotanto ja tuotteiden kehitys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67" marR="9567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Helsinki</a:t>
                      </a:r>
                    </a:p>
                  </a:txBody>
                  <a:tcPr marL="9007" marR="9007" marT="896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Pääkaupunkiseutu</a:t>
                      </a:r>
                    </a:p>
                  </a:txBody>
                  <a:tcPr marL="9007" marR="9007" marT="896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Uusimaa</a:t>
                      </a:r>
                    </a:p>
                  </a:txBody>
                  <a:tcPr marL="9007" marR="9007" marT="896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Varsinais-Suomi</a:t>
                      </a:r>
                    </a:p>
                  </a:txBody>
                  <a:tcPr marL="9007" marR="9007" marT="896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Satakunta</a:t>
                      </a:r>
                    </a:p>
                  </a:txBody>
                  <a:tcPr marL="9007" marR="9007" marT="896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Kanta-Häme</a:t>
                      </a:r>
                    </a:p>
                  </a:txBody>
                  <a:tcPr marL="9007" marR="9007" marT="896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Päijät-Häme</a:t>
                      </a:r>
                    </a:p>
                  </a:txBody>
                  <a:tcPr marL="9007" marR="9007" marT="896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Pirkanmaa</a:t>
                      </a:r>
                    </a:p>
                  </a:txBody>
                  <a:tcPr marL="9007" marR="9007" marT="896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Kymenlaakso</a:t>
                      </a:r>
                    </a:p>
                  </a:txBody>
                  <a:tcPr marL="9007" marR="9007" marT="896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Etelä-Karjala</a:t>
                      </a:r>
                    </a:p>
                  </a:txBody>
                  <a:tcPr marL="9007" marR="9007" marT="896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Etelä-Savo</a:t>
                      </a:r>
                    </a:p>
                  </a:txBody>
                  <a:tcPr marL="9007" marR="9007" marT="896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Pohjois-Savo</a:t>
                      </a:r>
                    </a:p>
                  </a:txBody>
                  <a:tcPr marL="9007" marR="9007" marT="896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Pohjois-Karjala</a:t>
                      </a:r>
                    </a:p>
                  </a:txBody>
                  <a:tcPr marL="9007" marR="9007" marT="896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Keski-Suomi</a:t>
                      </a:r>
                    </a:p>
                  </a:txBody>
                  <a:tcPr marL="9007" marR="9007" marT="896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Etelä-Pohjanmaa</a:t>
                      </a:r>
                    </a:p>
                  </a:txBody>
                  <a:tcPr marL="9007" marR="9007" marT="896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Pohjanmaa</a:t>
                      </a:r>
                    </a:p>
                  </a:txBody>
                  <a:tcPr marL="9007" marR="9007" marT="896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Keski-Pohjanmaa</a:t>
                      </a:r>
                    </a:p>
                  </a:txBody>
                  <a:tcPr marL="9007" marR="9007" marT="896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077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Pohjois-Pohjanmaa</a:t>
                      </a:r>
                    </a:p>
                  </a:txBody>
                  <a:tcPr marL="9007" marR="9007" marT="896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Kainuu</a:t>
                      </a:r>
                    </a:p>
                  </a:txBody>
                  <a:tcPr marL="9007" marR="9007" marT="896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Lappi</a:t>
                      </a:r>
                    </a:p>
                  </a:txBody>
                  <a:tcPr marL="9007" marR="9007" marT="896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Koko maa</a:t>
                      </a:r>
                    </a:p>
                  </a:txBody>
                  <a:tcPr marL="9007" marR="9007" marT="896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60</a:t>
            </a:fld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827584" y="6381328"/>
            <a:ext cx="3400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Lähde: Pk-yritysbarometri, </a:t>
            </a:r>
            <a:r>
              <a:rPr lang="fi-FI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kevät 2016</a:t>
            </a:r>
            <a:endParaRPr lang="fi-FI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912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61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54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Suhdanteet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22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Yleiset suhdannenäkymät, saldoluku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8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sz="half" idx="1"/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37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Yleiset suhdannenäkymät 1/2</a:t>
            </a:r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3710333"/>
              </p:ext>
            </p:extLst>
          </p:nvPr>
        </p:nvGraphicFramePr>
        <p:xfrm>
          <a:off x="414000" y="1340771"/>
          <a:ext cx="8243734" cy="4320477"/>
        </p:xfrm>
        <a:graphic>
          <a:graphicData uri="http://schemas.openxmlformats.org/drawingml/2006/table">
            <a:tbl>
              <a:tblPr/>
              <a:tblGrid>
                <a:gridCol w="2580648"/>
                <a:gridCol w="1290324"/>
                <a:gridCol w="1863800"/>
                <a:gridCol w="1290324"/>
                <a:gridCol w="1218638"/>
              </a:tblGrid>
              <a:tr h="50526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9400" marR="94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Paranevat </a:t>
                      </a:r>
                      <a:endParaRPr lang="fi-FI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400" marR="94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Pysyvät ennallaan </a:t>
                      </a:r>
                      <a:endParaRPr lang="fi-FI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400" marR="94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Heikkenevät </a:t>
                      </a:r>
                      <a:endParaRPr lang="fi-FI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400" marR="94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Saldoluku</a:t>
                      </a:r>
                    </a:p>
                    <a:p>
                      <a:pPr algn="ct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400" marR="94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793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Kaikki yritykset</a:t>
                      </a:r>
                    </a:p>
                  </a:txBody>
                  <a:tcPr marL="9400" marR="94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3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Toimialoittain</a:t>
                      </a:r>
                    </a:p>
                  </a:txBody>
                  <a:tcPr marL="9400" marR="94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31793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Teollisuus</a:t>
                      </a:r>
                    </a:p>
                  </a:txBody>
                  <a:tcPr marL="9400" marR="94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3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Rakentaminen</a:t>
                      </a:r>
                    </a:p>
                  </a:txBody>
                  <a:tcPr marL="9400" marR="94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3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Kauppa</a:t>
                      </a:r>
                    </a:p>
                  </a:txBody>
                  <a:tcPr marL="9400" marR="94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3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Palvelut</a:t>
                      </a:r>
                    </a:p>
                  </a:txBody>
                  <a:tcPr marL="9400" marR="94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3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Kasvuhakuisuuden mukaan</a:t>
                      </a:r>
                    </a:p>
                  </a:txBody>
                  <a:tcPr marL="9400" marR="94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31793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Voimakkaasti kasvuhakuiset</a:t>
                      </a:r>
                    </a:p>
                  </a:txBody>
                  <a:tcPr marL="9400" marR="94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3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Kasvuhakuiset</a:t>
                      </a:r>
                    </a:p>
                  </a:txBody>
                  <a:tcPr marL="9400" marR="94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3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Asemansa säilyttäjät</a:t>
                      </a:r>
                    </a:p>
                  </a:txBody>
                  <a:tcPr marL="9400" marR="94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3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Ei </a:t>
                      </a:r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kasvutavoitta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400" marR="94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3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Toimintansa lopettavat</a:t>
                      </a:r>
                    </a:p>
                  </a:txBody>
                  <a:tcPr marL="9400" marR="94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9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Pk-yritysbarometri, </a:t>
            </a:r>
            <a:r>
              <a:rPr lang="fi-FI" dirty="0" smtClean="0"/>
              <a:t>kevät 2016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59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PowerPoint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Suomen Yrittäjä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ranssi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Suomen Yrittäjä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aalean sininen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Suomen Yrittäjä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Keltainen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Suomen Yrittäjä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Vihreä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Suomen Yrittäjä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SYPowerPoint</Template>
  <TotalTime>982</TotalTime>
  <Words>2482</Words>
  <Application>Microsoft Office PowerPoint</Application>
  <PresentationFormat>Näytössä katseltava diaesitys (4:3)</PresentationFormat>
  <Paragraphs>1731</Paragraphs>
  <Slides>61</Slides>
  <Notes>11</Notes>
  <HiddenSlides>0</HiddenSlides>
  <MMClips>0</MMClips>
  <ScaleCrop>false</ScaleCrop>
  <HeadingPairs>
    <vt:vector size="4" baseType="variant">
      <vt:variant>
        <vt:lpstr>Teema</vt:lpstr>
      </vt:variant>
      <vt:variant>
        <vt:i4>5</vt:i4>
      </vt:variant>
      <vt:variant>
        <vt:lpstr>Dian otsikot</vt:lpstr>
      </vt:variant>
      <vt:variant>
        <vt:i4>61</vt:i4>
      </vt:variant>
    </vt:vector>
  </HeadingPairs>
  <TitlesOfParts>
    <vt:vector size="66" baseType="lpstr">
      <vt:lpstr>SYPowerPoint</vt:lpstr>
      <vt:lpstr>Oranssi</vt:lpstr>
      <vt:lpstr>Vaalean sininen</vt:lpstr>
      <vt:lpstr>Keltainen</vt:lpstr>
      <vt:lpstr>Vihreä</vt:lpstr>
      <vt:lpstr>Pk-yritysbarometri</vt:lpstr>
      <vt:lpstr>Pk-yritysbarometrin aineisto</vt:lpstr>
      <vt:lpstr>Suhdannenäkymät ja BKT</vt:lpstr>
      <vt:lpstr>Odotukset henkilöstömäärästä ja työllisyys</vt:lpstr>
      <vt:lpstr>Pk-yritykset kansantaloudessa</vt:lpstr>
      <vt:lpstr>Työllisten määrän muutos erikokoisissa yrityksissä vuosina 2001–2012</vt:lpstr>
      <vt:lpstr>Suhdanteet</vt:lpstr>
      <vt:lpstr>Yleiset suhdannenäkymät, saldoluku</vt:lpstr>
      <vt:lpstr>Yleiset suhdannenäkymät 1/2</vt:lpstr>
      <vt:lpstr>Yleiset suhdannenäkymät 2/2</vt:lpstr>
      <vt:lpstr>Liikevaihdon muutosodotukset, saldoluku</vt:lpstr>
      <vt:lpstr>Liikevaihdon muutosodotukset</vt:lpstr>
      <vt:lpstr>Kannattavuuden muutosodotukset, saldoluku</vt:lpstr>
      <vt:lpstr>Kannattavuuden muutosodotukset</vt:lpstr>
      <vt:lpstr>Vakavaraisuuden muutosodotukset, saldoluku</vt:lpstr>
      <vt:lpstr>Vakavaraisuuden muutosodotukset</vt:lpstr>
      <vt:lpstr>Investointien arvon muutosodotukset, saldoluku</vt:lpstr>
      <vt:lpstr>Investointien arvon muutosodotukset</vt:lpstr>
      <vt:lpstr>Innovaatioiden, tuotannon ja tuotteiden kehityksen muutosodotukset, saldoluku</vt:lpstr>
      <vt:lpstr>Innovaatioiden, tuotannon ja tuotteiden kehityksen muutosodotukset, saldoluku</vt:lpstr>
      <vt:lpstr>Henkilöstön määrän muutosodotukset, saldoluku</vt:lpstr>
      <vt:lpstr>Henkilöstön määrän muutosodotukset</vt:lpstr>
      <vt:lpstr>Yritysten liiketoiminta ulkomailla</vt:lpstr>
      <vt:lpstr>Suoraa vientiä harjoittavien yritysten odotukset viennin arvon muutoksesta</vt:lpstr>
      <vt:lpstr>Tuontiyritysten osuus, % pk-yrityksistä</vt:lpstr>
      <vt:lpstr>Tuontiyritysten odotukset tuonnin arvon muutoksesta</vt:lpstr>
      <vt:lpstr>Tuotantokustannusten muutosodotukset, saldoluku</vt:lpstr>
      <vt:lpstr>Tuotantokustannusten muutosodotukset</vt:lpstr>
      <vt:lpstr>Inflaatio-odotukset</vt:lpstr>
      <vt:lpstr>Odotukset inflaation tasosta, %</vt:lpstr>
      <vt:lpstr>Pk-yritysten kehittyminen ja kansainvälistyminen</vt:lpstr>
      <vt:lpstr>Kasvuhakuisuuden kehitys, % pk-yrityksistä</vt:lpstr>
      <vt:lpstr>Kasvuhakuisuus, %</vt:lpstr>
      <vt:lpstr>Kasvutavoitteiden ylittämisen syyt</vt:lpstr>
      <vt:lpstr>Kasvutavoitteista jäämisen syyt</vt:lpstr>
      <vt:lpstr>Yritysten tekemät uusiutumistoimet, %</vt:lpstr>
      <vt:lpstr>Digitaalisten palvelujen hyödyntäminen</vt:lpstr>
      <vt:lpstr>Digitaalisten palvelujen hyödyt</vt:lpstr>
      <vt:lpstr>Viennin osuus kokonaisliikevaihdosta</vt:lpstr>
      <vt:lpstr>Kansainvälisen toiminnan markkina-alue</vt:lpstr>
      <vt:lpstr>Vientikaupan rahoitusinstrumenttien käyttö</vt:lpstr>
      <vt:lpstr>Ulkoisen rahoituksen yleisyys, %</vt:lpstr>
      <vt:lpstr>Ulkoisen rahoituksen ottamisen yleisyys, %</vt:lpstr>
      <vt:lpstr>Ulkoisen rahoituksen ottamisaikomukset, %</vt:lpstr>
      <vt:lpstr>Ulkoisen rahoituksen käyttötarkoitus</vt:lpstr>
      <vt:lpstr>Ulkoisen rahoituksen tärkein aiottu käyttötarkoitus toimialoittain, %</vt:lpstr>
      <vt:lpstr>Ulkoisen rahoituksen aiotut lähteet toimialoittain, %</vt:lpstr>
      <vt:lpstr>Ulkoisen rahoituksen aiotut lähteet kasvuhakuisuuden mukaan, %</vt:lpstr>
      <vt:lpstr>Ulkoisen rahoituksen aiotut lähteet perustamisvuoden mukaan, %</vt:lpstr>
      <vt:lpstr>Yritysten rahoitusehtojen muutokset</vt:lpstr>
      <vt:lpstr>Rahoituksen ehtojen ja saatavuuden vaikutus hankkeiden toteuttamiseen</vt:lpstr>
      <vt:lpstr>Yritysten omat maksuvaikeudet, %</vt:lpstr>
      <vt:lpstr>Työllistämisen pahin este</vt:lpstr>
      <vt:lpstr>Yrityksen työllistämisen pahin este toimialoittain, %</vt:lpstr>
      <vt:lpstr>Pk-yritysten tekemät ja suunnittelemat sopeuttamistoimet</vt:lpstr>
      <vt:lpstr>Pk-yritysten tekemät ja suunnittelemat sopeuttamistoimet toimialoittain, %</vt:lpstr>
      <vt:lpstr>Pk-yritysten tekemät ja suunnittelemat sopeuttamistoimet kokoluokittain, %</vt:lpstr>
      <vt:lpstr>Yhteenveto alueellisista tuloksista</vt:lpstr>
      <vt:lpstr>Suhdannenäkymät alueittain 1/2</vt:lpstr>
      <vt:lpstr>Suhdannenäkymät alueittain 2/2</vt:lpstr>
      <vt:lpstr>PowerPoint-esitys</vt:lpstr>
    </vt:vector>
  </TitlesOfParts>
  <Company>Suomen Yrittäjät 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Eini Lemmelä</dc:creator>
  <cp:lastModifiedBy>Petri Malinen</cp:lastModifiedBy>
  <cp:revision>310</cp:revision>
  <dcterms:created xsi:type="dcterms:W3CDTF">2013-07-31T09:16:27Z</dcterms:created>
  <dcterms:modified xsi:type="dcterms:W3CDTF">2016-02-16T06:49:10Z</dcterms:modified>
</cp:coreProperties>
</file>